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55"/>
  </p:notesMasterIdLst>
  <p:sldIdLst>
    <p:sldId id="452" r:id="rId3"/>
    <p:sldId id="468" r:id="rId4"/>
    <p:sldId id="469" r:id="rId5"/>
    <p:sldId id="470" r:id="rId6"/>
    <p:sldId id="471" r:id="rId7"/>
    <p:sldId id="472" r:id="rId8"/>
    <p:sldId id="476" r:id="rId9"/>
    <p:sldId id="475" r:id="rId10"/>
    <p:sldId id="477" r:id="rId11"/>
    <p:sldId id="478" r:id="rId12"/>
    <p:sldId id="480" r:id="rId13"/>
    <p:sldId id="479" r:id="rId14"/>
    <p:sldId id="414" r:id="rId15"/>
    <p:sldId id="406" r:id="rId16"/>
    <p:sldId id="483" r:id="rId17"/>
    <p:sldId id="485" r:id="rId18"/>
    <p:sldId id="486" r:id="rId19"/>
    <p:sldId id="487" r:id="rId20"/>
    <p:sldId id="488" r:id="rId21"/>
    <p:sldId id="453" r:id="rId22"/>
    <p:sldId id="572" r:id="rId23"/>
    <p:sldId id="574" r:id="rId24"/>
    <p:sldId id="577" r:id="rId25"/>
    <p:sldId id="575" r:id="rId26"/>
    <p:sldId id="576" r:id="rId27"/>
    <p:sldId id="578" r:id="rId28"/>
    <p:sldId id="579" r:id="rId29"/>
    <p:sldId id="580" r:id="rId30"/>
    <p:sldId id="581" r:id="rId31"/>
    <p:sldId id="582" r:id="rId32"/>
    <p:sldId id="593" r:id="rId33"/>
    <p:sldId id="583" r:id="rId34"/>
    <p:sldId id="482" r:id="rId35"/>
    <p:sldId id="584" r:id="rId36"/>
    <p:sldId id="585" r:id="rId37"/>
    <p:sldId id="586" r:id="rId38"/>
    <p:sldId id="587" r:id="rId39"/>
    <p:sldId id="588" r:id="rId40"/>
    <p:sldId id="590" r:id="rId41"/>
    <p:sldId id="591" r:id="rId42"/>
    <p:sldId id="594" r:id="rId43"/>
    <p:sldId id="592" r:id="rId44"/>
    <p:sldId id="595" r:id="rId45"/>
    <p:sldId id="481" r:id="rId46"/>
    <p:sldId id="596" r:id="rId47"/>
    <p:sldId id="597" r:id="rId48"/>
    <p:sldId id="598" r:id="rId49"/>
    <p:sldId id="599" r:id="rId50"/>
    <p:sldId id="601" r:id="rId51"/>
    <p:sldId id="602" r:id="rId52"/>
    <p:sldId id="603" r:id="rId53"/>
    <p:sldId id="6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63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/>
    <p:restoredTop sz="83669"/>
  </p:normalViewPr>
  <p:slideViewPr>
    <p:cSldViewPr snapToGrid="0" snapToObjects="1">
      <p:cViewPr varScale="1">
        <p:scale>
          <a:sx n="83" d="100"/>
          <a:sy n="83" d="100"/>
        </p:scale>
        <p:origin x="216" y="624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6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1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60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Proposed by </a:t>
            </a:r>
            <a:r>
              <a:rPr lang="en-US" dirty="0" err="1"/>
              <a:t>Duchi</a:t>
            </a:r>
            <a:r>
              <a:rPr lang="en-US" dirty="0"/>
              <a:t> et al. </a:t>
            </a:r>
            <a:r>
              <a:rPr lang="en-US" i="1" dirty="0"/>
              <a:t>“Adaptive </a:t>
            </a:r>
            <a:r>
              <a:rPr lang="en-US" i="1" dirty="0" err="1"/>
              <a:t>Subgradient</a:t>
            </a:r>
            <a:r>
              <a:rPr lang="en-US" i="1" dirty="0"/>
              <a:t> Methods for Online Learning and Stochastic Optimization”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5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96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66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8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80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8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3/18/19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3/18/19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3/18/19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emf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emf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1630280" y="1381356"/>
            <a:ext cx="7653057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</a:t>
            </a:r>
          </a:p>
          <a:p>
            <a:r>
              <a:rPr lang="en-US" sz="6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 1)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604852" y="444292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80" y="58"/>
            <a:ext cx="9913548" cy="2056930"/>
          </a:xfrm>
        </p:spPr>
        <p:txBody>
          <a:bodyPr>
            <a:normAutofit/>
          </a:bodyPr>
          <a:lstStyle/>
          <a:p>
            <a:r>
              <a:rPr lang="en-US" dirty="0"/>
              <a:t>Building High-Level Features Using Large Scale Unsupervised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9427F-2D10-7243-BE78-7AF4EEF7A149}"/>
              </a:ext>
            </a:extLst>
          </p:cNvPr>
          <p:cNvSpPr txBox="1"/>
          <p:nvPr/>
        </p:nvSpPr>
        <p:spPr>
          <a:xfrm>
            <a:off x="10553424" y="1687656"/>
            <a:ext cx="13211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ICML 2012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E115-656A-0645-B2CF-246F136C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681" y="2218704"/>
            <a:ext cx="4452297" cy="58296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6E2EAC-573D-9240-9E99-AD028DC5A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44" y="1670778"/>
            <a:ext cx="4452297" cy="4081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BDEA7-BEE4-AF4A-8EB3-7FF7D29E74C5}"/>
              </a:ext>
            </a:extLst>
          </p:cNvPr>
          <p:cNvSpPr txBox="1"/>
          <p:nvPr/>
        </p:nvSpPr>
        <p:spPr>
          <a:xfrm>
            <a:off x="317380" y="3214187"/>
            <a:ext cx="145745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/>
              <a:t>9x “deep”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88BAD7-2C53-0240-AAB4-5E8B5045A255}"/>
              </a:ext>
            </a:extLst>
          </p:cNvPr>
          <p:cNvSpPr/>
          <p:nvPr/>
        </p:nvSpPr>
        <p:spPr>
          <a:xfrm>
            <a:off x="4122408" y="3049434"/>
            <a:ext cx="2622430" cy="678274"/>
          </a:xfrm>
          <a:prstGeom prst="wedgeRoundRectCallout">
            <a:avLst>
              <a:gd name="adj1" fmla="val -70175"/>
              <a:gd name="adj2" fmla="val 61000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Pre-Convolutional* Architecture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BDF5EAE7-3A90-0447-BCA8-0E86ECE3CE9C}"/>
              </a:ext>
            </a:extLst>
          </p:cNvPr>
          <p:cNvSpPr/>
          <p:nvPr/>
        </p:nvSpPr>
        <p:spPr>
          <a:xfrm>
            <a:off x="5433623" y="3931403"/>
            <a:ext cx="2285823" cy="678274"/>
          </a:xfrm>
          <a:prstGeom prst="wedgeRoundRectCallout">
            <a:avLst>
              <a:gd name="adj1" fmla="val -12058"/>
              <a:gd name="adj2" fmla="val -111967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Neuron has </a:t>
            </a:r>
            <a:r>
              <a:rPr lang="en-US" b="1" dirty="0"/>
              <a:t>separate</a:t>
            </a:r>
            <a:r>
              <a:rPr lang="en-US" dirty="0"/>
              <a:t> weights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E25A8C3-8B59-534C-BF11-F00CF1D5EFD8}"/>
              </a:ext>
            </a:extLst>
          </p:cNvPr>
          <p:cNvSpPr/>
          <p:nvPr/>
        </p:nvSpPr>
        <p:spPr>
          <a:xfrm>
            <a:off x="5991209" y="4864289"/>
            <a:ext cx="1675592" cy="678274"/>
          </a:xfrm>
          <a:prstGeom prst="wedgeRoundRectCallout">
            <a:avLst>
              <a:gd name="adj1" fmla="val -22624"/>
              <a:gd name="adj2" fmla="val -99249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connectivity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B58FAD96-3ADE-454B-A2CC-F8F5A8DFC142}"/>
              </a:ext>
            </a:extLst>
          </p:cNvPr>
          <p:cNvSpPr/>
          <p:nvPr/>
        </p:nvSpPr>
        <p:spPr>
          <a:xfrm>
            <a:off x="4436358" y="5743537"/>
            <a:ext cx="1675591" cy="678274"/>
          </a:xfrm>
          <a:prstGeom prst="wedgeRoundRectCallout">
            <a:avLst>
              <a:gd name="adj1" fmla="val 48325"/>
              <a:gd name="adj2" fmla="val -94162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 billion parameters!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236B2-D829-EA4F-ACF8-E6070F8A7A67}"/>
              </a:ext>
            </a:extLst>
          </p:cNvPr>
          <p:cNvSpPr txBox="1"/>
          <p:nvPr/>
        </p:nvSpPr>
        <p:spPr>
          <a:xfrm>
            <a:off x="138022" y="6448624"/>
            <a:ext cx="63385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*This pre-dates </a:t>
            </a:r>
            <a:r>
              <a:rPr lang="en-US" dirty="0" err="1"/>
              <a:t>AlexNet</a:t>
            </a:r>
            <a:r>
              <a:rPr lang="en-US" dirty="0"/>
              <a:t> but is two decades after </a:t>
            </a:r>
            <a:r>
              <a:rPr lang="en-US" dirty="0" err="1"/>
              <a:t>LeNet</a:t>
            </a:r>
            <a:r>
              <a:rPr lang="en-US" dirty="0"/>
              <a:t>.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F4F7C75-C04D-AD4D-894E-6996532324AF}"/>
              </a:ext>
            </a:extLst>
          </p:cNvPr>
          <p:cNvSpPr/>
          <p:nvPr/>
        </p:nvSpPr>
        <p:spPr>
          <a:xfrm>
            <a:off x="1347045" y="5743537"/>
            <a:ext cx="2574482" cy="678274"/>
          </a:xfrm>
          <a:prstGeom prst="wedgeRoundRectCallout">
            <a:avLst>
              <a:gd name="adj1" fmla="val 77761"/>
              <a:gd name="adj2" fmla="val 7584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30x bigger than other deep nets.</a:t>
            </a:r>
          </a:p>
        </p:txBody>
      </p:sp>
    </p:spTree>
    <p:extLst>
      <p:ext uri="{BB962C8B-B14F-4D97-AF65-F5344CB8AC3E}">
        <p14:creationId xmlns:p14="http://schemas.microsoft.com/office/powerpoint/2010/main" val="324679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14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9740-09DF-624A-A883-D2F58F4C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Context (ML circa 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2269-E228-DF41-9D1B-8A4C3E864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of existing distributed ML research</a:t>
            </a:r>
          </a:p>
          <a:p>
            <a:pPr lvl="1"/>
            <a:r>
              <a:rPr lang="en-US" dirty="0"/>
              <a:t>Convex Optimization (e.g., SVMs, Lasso)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Graphical Models</a:t>
            </a:r>
          </a:p>
          <a:p>
            <a:r>
              <a:rPr lang="en-US" dirty="0"/>
              <a:t>Key systems at the time</a:t>
            </a:r>
          </a:p>
          <a:p>
            <a:pPr lvl="1"/>
            <a:r>
              <a:rPr lang="en-US" dirty="0"/>
              <a:t>Map Reduce </a:t>
            </a:r>
            <a:r>
              <a:rPr lang="en-US" dirty="0">
                <a:sym typeface="Wingdings" pitchFamily="2" charset="2"/>
              </a:rPr>
              <a:t> not great for iterative computation (why?)</a:t>
            </a:r>
          </a:p>
          <a:p>
            <a:pPr lvl="2"/>
            <a:r>
              <a:rPr lang="en-US" dirty="0">
                <a:sym typeface="Wingdings" pitchFamily="2" charset="2"/>
              </a:rPr>
              <a:t>Spark really wasn’t visible to ML community </a:t>
            </a:r>
          </a:p>
          <a:p>
            <a:pPr lvl="1"/>
            <a:r>
              <a:rPr lang="en-US" dirty="0" err="1">
                <a:sym typeface="Wingdings" pitchFamily="2" charset="2"/>
              </a:rPr>
              <a:t>GraphLab</a:t>
            </a:r>
            <a:r>
              <a:rPr lang="en-US" dirty="0">
                <a:sym typeface="Wingdings" pitchFamily="2" charset="2"/>
              </a:rPr>
              <a:t>  A truly wonderful system*</a:t>
            </a:r>
          </a:p>
          <a:p>
            <a:pPr lvl="2"/>
            <a:r>
              <a:rPr lang="en-US" dirty="0">
                <a:sym typeface="Wingdings" pitchFamily="2" charset="2"/>
              </a:rPr>
              <a:t>we worked with Quoc/Andrew to get their model running on </a:t>
            </a:r>
            <a:r>
              <a:rPr lang="en-US" dirty="0" err="1">
                <a:sym typeface="Wingdings" pitchFamily="2" charset="2"/>
              </a:rPr>
              <a:t>GraphLab</a:t>
            </a:r>
            <a:r>
              <a:rPr lang="en-US" dirty="0">
                <a:sym typeface="Wingdings" pitchFamily="2" charset="2"/>
              </a:rPr>
              <a:t> but wasn’t as performant.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2CC21-A342-FB46-A046-382E290D550C}"/>
              </a:ext>
            </a:extLst>
          </p:cNvPr>
          <p:cNvSpPr txBox="1"/>
          <p:nvPr/>
        </p:nvSpPr>
        <p:spPr>
          <a:xfrm>
            <a:off x="8571770" y="6398166"/>
            <a:ext cx="33441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*Developed by the speaker.</a:t>
            </a:r>
          </a:p>
        </p:txBody>
      </p:sp>
    </p:spTree>
    <p:extLst>
      <p:ext uri="{BB962C8B-B14F-4D97-AF65-F5344CB8AC3E}">
        <p14:creationId xmlns:p14="http://schemas.microsoft.com/office/powerpoint/2010/main" val="1708738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85F8-230C-0545-93D9-87FA1394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Problems Addressed in </a:t>
            </a:r>
            <a:br>
              <a:rPr lang="en-US" dirty="0"/>
            </a:br>
            <a:r>
              <a:rPr lang="en-US" dirty="0" err="1"/>
              <a:t>DistBelief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6BE8-61AB-984C-A31D-396E736A3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u="sng" dirty="0"/>
              <a:t>Main Problem</a:t>
            </a:r>
          </a:p>
          <a:p>
            <a:r>
              <a:rPr lang="en-US" b="1" dirty="0"/>
              <a:t>Speedup training </a:t>
            </a:r>
            <a:r>
              <a:rPr lang="en-US" dirty="0"/>
              <a:t>for</a:t>
            </a:r>
            <a:r>
              <a:rPr lang="en-US" b="1" dirty="0"/>
              <a:t> large models</a:t>
            </a:r>
          </a:p>
          <a:p>
            <a:pPr marL="14287" indent="0">
              <a:buNone/>
            </a:pPr>
            <a:r>
              <a:rPr lang="en-US" u="sng" dirty="0"/>
              <a:t>Sub Problems</a:t>
            </a:r>
          </a:p>
          <a:p>
            <a:r>
              <a:rPr lang="en-US" dirty="0"/>
              <a:t>How to partition models and data</a:t>
            </a:r>
          </a:p>
          <a:p>
            <a:r>
              <a:rPr lang="en-US" dirty="0"/>
              <a:t>Variance in worker performance </a:t>
            </a:r>
            <a:r>
              <a:rPr lang="en-US" dirty="0">
                <a:sym typeface="Wingdings" pitchFamily="2" charset="2"/>
              </a:rPr>
              <a:t> Stragglers</a:t>
            </a:r>
          </a:p>
          <a:p>
            <a:r>
              <a:rPr lang="en-US" dirty="0">
                <a:sym typeface="Wingdings" pitchFamily="2" charset="2"/>
              </a:rPr>
              <a:t>Failures in workers  Fault-Tolerance</a:t>
            </a:r>
          </a:p>
        </p:txBody>
      </p:sp>
    </p:spTree>
    <p:extLst>
      <p:ext uri="{BB962C8B-B14F-4D97-AF65-F5344CB8AC3E}">
        <p14:creationId xmlns:p14="http://schemas.microsoft.com/office/powerpoint/2010/main" val="161105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2327"/>
            <a:ext cx="12366885" cy="712032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68574" y="4175185"/>
            <a:ext cx="11425328" cy="3148642"/>
          </a:xfrm>
        </p:spPr>
        <p:txBody>
          <a:bodyPr>
            <a:normAutofit/>
          </a:bodyPr>
          <a:lstStyle/>
          <a:p>
            <a:r>
              <a:rPr lang="en-US" sz="4800" dirty="0"/>
              <a:t>Crash Course </a:t>
            </a:r>
            <a:br>
              <a:rPr lang="en-US" sz="4800" dirty="0"/>
            </a:br>
            <a:r>
              <a:rPr lang="en-US" sz="4800" dirty="0"/>
              <a:t>on Stochastic </a:t>
            </a:r>
            <a:br>
              <a:rPr lang="en-US" sz="4800" dirty="0"/>
            </a:br>
            <a:r>
              <a:rPr lang="en-US" sz="4800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4502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309" y="2844225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1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9" y="2089514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1940" y="2093503"/>
            <a:ext cx="93153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model parameters (random, warm start)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2069" y="3870851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A1119-0033-694F-B4AE-207A41A4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594947"/>
            <a:ext cx="9842500" cy="13843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A6C7CCD-1D51-094A-BD16-35F65D3967BA}"/>
              </a:ext>
            </a:extLst>
          </p:cNvPr>
          <p:cNvSpPr/>
          <p:nvPr/>
        </p:nvSpPr>
        <p:spPr>
          <a:xfrm>
            <a:off x="2392711" y="4770268"/>
            <a:ext cx="2622430" cy="636773"/>
          </a:xfrm>
          <a:prstGeom prst="wedgeRoundRectCallout">
            <a:avLst>
              <a:gd name="adj1" fmla="val 35088"/>
              <a:gd name="adj2" fmla="val -904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9E5F1D3-354D-514F-A015-F438051C32C1}"/>
              </a:ext>
            </a:extLst>
          </p:cNvPr>
          <p:cNvSpPr/>
          <p:nvPr/>
        </p:nvSpPr>
        <p:spPr>
          <a:xfrm>
            <a:off x="6199017" y="5255151"/>
            <a:ext cx="3970907" cy="1235055"/>
          </a:xfrm>
          <a:prstGeom prst="wedgeRoundRectCallout">
            <a:avLst>
              <a:gd name="adj1" fmla="val -36227"/>
              <a:gd name="adj2" fmla="val -10633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Average Gradient of </a:t>
            </a:r>
            <a:r>
              <a:rPr lang="en-US" sz="2400" b="1" dirty="0"/>
              <a:t>Over 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A5E-7898-6F48-805A-1F31E5C4F9E6}"/>
              </a:ext>
            </a:extLst>
          </p:cNvPr>
          <p:cNvSpPr txBox="1"/>
          <p:nvPr/>
        </p:nvSpPr>
        <p:spPr>
          <a:xfrm>
            <a:off x="382141" y="5659209"/>
            <a:ext cx="4633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distribute this computation?</a:t>
            </a:r>
          </a:p>
        </p:txBody>
      </p:sp>
    </p:spTree>
    <p:extLst>
      <p:ext uri="{BB962C8B-B14F-4D97-AF65-F5344CB8AC3E}">
        <p14:creationId xmlns:p14="http://schemas.microsoft.com/office/powerpoint/2010/main" val="1674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1663400"/>
            <a:ext cx="10801350" cy="1325563"/>
          </a:xfrm>
        </p:spPr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309" y="860150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𝜏 from 1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9" y="105439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1940" y="109428"/>
            <a:ext cx="93153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model parameters (random, warm start)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2069" y="1886776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A1119-0033-694F-B4AE-207A41A4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610872"/>
            <a:ext cx="9842500" cy="13843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A6C7CCD-1D51-094A-BD16-35F65D3967BA}"/>
              </a:ext>
            </a:extLst>
          </p:cNvPr>
          <p:cNvSpPr/>
          <p:nvPr/>
        </p:nvSpPr>
        <p:spPr>
          <a:xfrm>
            <a:off x="2392711" y="2786193"/>
            <a:ext cx="2622430" cy="636773"/>
          </a:xfrm>
          <a:prstGeom prst="wedgeRoundRectCallout">
            <a:avLst>
              <a:gd name="adj1" fmla="val 35088"/>
              <a:gd name="adj2" fmla="val -904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9E5F1D3-354D-514F-A015-F438051C32C1}"/>
              </a:ext>
            </a:extLst>
          </p:cNvPr>
          <p:cNvSpPr/>
          <p:nvPr/>
        </p:nvSpPr>
        <p:spPr>
          <a:xfrm>
            <a:off x="6199017" y="3271076"/>
            <a:ext cx="3970907" cy="1235055"/>
          </a:xfrm>
          <a:prstGeom prst="wedgeRoundRectCallout">
            <a:avLst>
              <a:gd name="adj1" fmla="val -36227"/>
              <a:gd name="adj2" fmla="val -10633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Average Gradient of </a:t>
            </a:r>
            <a:r>
              <a:rPr lang="en-US" sz="2400" b="1" dirty="0"/>
              <a:t>Over 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A5E-7898-6F48-805A-1F31E5C4F9E6}"/>
              </a:ext>
            </a:extLst>
          </p:cNvPr>
          <p:cNvSpPr txBox="1"/>
          <p:nvPr/>
        </p:nvSpPr>
        <p:spPr>
          <a:xfrm>
            <a:off x="382141" y="3675134"/>
            <a:ext cx="4633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How do we distribute this computation?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A32DB-36D6-F44E-AF9E-C92CC920E9D0}"/>
              </a:ext>
            </a:extLst>
          </p:cNvPr>
          <p:cNvSpPr txBox="1"/>
          <p:nvPr/>
        </p:nvSpPr>
        <p:spPr>
          <a:xfrm>
            <a:off x="382141" y="4748327"/>
            <a:ext cx="1160857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/>
              <a:t>Data parallelism: </a:t>
            </a:r>
            <a:r>
              <a:rPr lang="en-US" sz="2800" i="1" dirty="0"/>
              <a:t>divide data across machines, compute local gradient sums and then aggregate across machines. repeat.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AD030-1189-1945-B126-0DE4423A054A}"/>
              </a:ext>
            </a:extLst>
          </p:cNvPr>
          <p:cNvSpPr txBox="1"/>
          <p:nvPr/>
        </p:nvSpPr>
        <p:spPr>
          <a:xfrm>
            <a:off x="382141" y="5831492"/>
            <a:ext cx="201057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/>
              <a:t>Issues?</a:t>
            </a:r>
            <a:endParaRPr lang="en-US" sz="2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F33B9-43E4-9B46-AD13-5FB1329C9E02}"/>
              </a:ext>
            </a:extLst>
          </p:cNvPr>
          <p:cNvSpPr txBox="1"/>
          <p:nvPr/>
        </p:nvSpPr>
        <p:spPr>
          <a:xfrm>
            <a:off x="2116488" y="5837162"/>
            <a:ext cx="100755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Repeatedly scanning the data… what if we cache it?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247766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4EEFE1-DE63-3341-9F5A-019EACAA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7" y="2000034"/>
            <a:ext cx="4308223" cy="229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A08E4-A3F7-034F-835C-88087DB1C36B}"/>
              </a:ext>
            </a:extLst>
          </p:cNvPr>
          <p:cNvSpPr txBox="1"/>
          <p:nvPr/>
        </p:nvSpPr>
        <p:spPr>
          <a:xfrm>
            <a:off x="2494693" y="5193101"/>
            <a:ext cx="72811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also substantially improved the programming API over Hadoop.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F1F43-9865-244D-8D50-ECF6C756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86" y="982692"/>
            <a:ext cx="6211019" cy="38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309" y="2844225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t from 1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9" y="2089514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1940" y="2093503"/>
            <a:ext cx="93153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model parameters (random, warm start)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2069" y="3870851"/>
            <a:ext cx="1390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Evaluated </a:t>
            </a:r>
          </a:p>
          <a:p>
            <a:r>
              <a:rPr lang="en-US" dirty="0">
                <a:solidFill>
                  <a:srgbClr val="7030A0"/>
                </a:solidFill>
              </a:rPr>
              <a:t>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A1119-0033-694F-B4AE-207A41A4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3594947"/>
            <a:ext cx="9842500" cy="13843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A6C7CCD-1D51-094A-BD16-35F65D3967BA}"/>
              </a:ext>
            </a:extLst>
          </p:cNvPr>
          <p:cNvSpPr/>
          <p:nvPr/>
        </p:nvSpPr>
        <p:spPr>
          <a:xfrm>
            <a:off x="2392711" y="4770268"/>
            <a:ext cx="2622430" cy="636773"/>
          </a:xfrm>
          <a:prstGeom prst="wedgeRoundRectCallout">
            <a:avLst>
              <a:gd name="adj1" fmla="val 35088"/>
              <a:gd name="adj2" fmla="val -904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9E5F1D3-354D-514F-A015-F438051C32C1}"/>
              </a:ext>
            </a:extLst>
          </p:cNvPr>
          <p:cNvSpPr/>
          <p:nvPr/>
        </p:nvSpPr>
        <p:spPr>
          <a:xfrm>
            <a:off x="6199017" y="5255151"/>
            <a:ext cx="3970907" cy="1235055"/>
          </a:xfrm>
          <a:prstGeom prst="wedgeRoundRectCallout">
            <a:avLst>
              <a:gd name="adj1" fmla="val -36227"/>
              <a:gd name="adj2" fmla="val -10633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Average Gradient of </a:t>
            </a:r>
            <a:r>
              <a:rPr lang="en-US" sz="2400" b="1" dirty="0"/>
              <a:t>Over 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A5E-7898-6F48-805A-1F31E5C4F9E6}"/>
              </a:ext>
            </a:extLst>
          </p:cNvPr>
          <p:cNvSpPr txBox="1"/>
          <p:nvPr/>
        </p:nvSpPr>
        <p:spPr>
          <a:xfrm>
            <a:off x="6719193" y="2721114"/>
            <a:ext cx="4633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Can we use statistics to improve this algorithm?</a:t>
            </a:r>
          </a:p>
        </p:txBody>
      </p:sp>
    </p:spTree>
    <p:extLst>
      <p:ext uri="{BB962C8B-B14F-4D97-AF65-F5344CB8AC3E}">
        <p14:creationId xmlns:p14="http://schemas.microsoft.com/office/powerpoint/2010/main" val="24335493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75" y="-2025710"/>
            <a:ext cx="10801350" cy="1325563"/>
          </a:xfrm>
        </p:spPr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598" y="-908722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t from 1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3135" y="-922397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40839" y="-1284922"/>
            <a:ext cx="93153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model parameters (random, warm start)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A6C7CCD-1D51-094A-BD16-35F65D3967BA}"/>
              </a:ext>
            </a:extLst>
          </p:cNvPr>
          <p:cNvSpPr/>
          <p:nvPr/>
        </p:nvSpPr>
        <p:spPr>
          <a:xfrm>
            <a:off x="-6042317" y="4310370"/>
            <a:ext cx="2622430" cy="636773"/>
          </a:xfrm>
          <a:prstGeom prst="wedgeRoundRectCallout">
            <a:avLst>
              <a:gd name="adj1" fmla="val 35088"/>
              <a:gd name="adj2" fmla="val -904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E9E5F1D3-354D-514F-A015-F438051C32C1}"/>
              </a:ext>
            </a:extLst>
          </p:cNvPr>
          <p:cNvSpPr/>
          <p:nvPr/>
        </p:nvSpPr>
        <p:spPr>
          <a:xfrm>
            <a:off x="13722858" y="4329615"/>
            <a:ext cx="3970907" cy="1235055"/>
          </a:xfrm>
          <a:prstGeom prst="wedgeRoundRectCallout">
            <a:avLst>
              <a:gd name="adj1" fmla="val -36227"/>
              <a:gd name="adj2" fmla="val -10633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Average Gradient of </a:t>
            </a:r>
            <a:r>
              <a:rPr lang="en-US" sz="2400" b="1" dirty="0"/>
              <a:t>Over 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A5E-7898-6F48-805A-1F31E5C4F9E6}"/>
              </a:ext>
            </a:extLst>
          </p:cNvPr>
          <p:cNvSpPr txBox="1"/>
          <p:nvPr/>
        </p:nvSpPr>
        <p:spPr>
          <a:xfrm>
            <a:off x="13539710" y="-323947"/>
            <a:ext cx="4633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Can we use statistics to improve this algorithm?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F9AD0-68BC-C644-8F67-99E85794ADCF}"/>
              </a:ext>
            </a:extLst>
          </p:cNvPr>
          <p:cNvSpPr txBox="1"/>
          <p:nvPr/>
        </p:nvSpPr>
        <p:spPr>
          <a:xfrm>
            <a:off x="850783" y="639091"/>
            <a:ext cx="35317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empirical gradient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8DFEA-E059-B843-8A7D-52D113F47F58}"/>
              </a:ext>
            </a:extLst>
          </p:cNvPr>
          <p:cNvSpPr txBox="1"/>
          <p:nvPr/>
        </p:nvSpPr>
        <p:spPr>
          <a:xfrm>
            <a:off x="4333229" y="625181"/>
            <a:ext cx="630332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is an approximation of what I really want: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4C70D-303D-454F-9D94-F13E0E2A3B7D}"/>
              </a:ext>
            </a:extLst>
          </p:cNvPr>
          <p:cNvSpPr txBox="1"/>
          <p:nvPr/>
        </p:nvSpPr>
        <p:spPr>
          <a:xfrm>
            <a:off x="487974" y="2951946"/>
            <a:ext cx="10619752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/>
              <a:t>Law of large numbers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m</a:t>
            </a:r>
            <a:r>
              <a:rPr lang="en-US" sz="2800" dirty="0"/>
              <a:t>ore data provides a better approximation (variance in the estimator decreases linearly)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01677A-589F-A049-B0CC-D7075B0B9EBD}"/>
              </a:ext>
            </a:extLst>
          </p:cNvPr>
          <p:cNvSpPr txBox="1"/>
          <p:nvPr/>
        </p:nvSpPr>
        <p:spPr>
          <a:xfrm>
            <a:off x="850783" y="4815304"/>
            <a:ext cx="1061975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Do I really need to use all the data?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5980E2-D4D8-2941-8B7B-7E907220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51338" y="1185783"/>
            <a:ext cx="9842500" cy="1384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887DA9-B5DA-7040-97C5-757BD05FDEB3}"/>
              </a:ext>
            </a:extLst>
          </p:cNvPr>
          <p:cNvSpPr/>
          <p:nvPr/>
        </p:nvSpPr>
        <p:spPr>
          <a:xfrm>
            <a:off x="5644143" y="1001381"/>
            <a:ext cx="2000429" cy="172528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E2777-5608-EC45-BED1-85B3389A8730}"/>
              </a:ext>
            </a:extLst>
          </p:cNvPr>
          <p:cNvSpPr/>
          <p:nvPr/>
        </p:nvSpPr>
        <p:spPr>
          <a:xfrm>
            <a:off x="-3121192" y="1015291"/>
            <a:ext cx="4278612" cy="172528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EF48F8-4744-044E-A772-FF01B1AC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900" y="1662008"/>
            <a:ext cx="5461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75" y="-2025710"/>
            <a:ext cx="10801350" cy="1325563"/>
          </a:xfrm>
        </p:spPr>
        <p:txBody>
          <a:bodyPr/>
          <a:lstStyle/>
          <a:p>
            <a:r>
              <a:rPr lang="en-US" dirty="0"/>
              <a:t>The Gradient Descent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598" y="-908722"/>
            <a:ext cx="591540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For t from 1 to convergence: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3135" y="-922397"/>
            <a:ext cx="1257300" cy="44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40839" y="-1284922"/>
            <a:ext cx="93153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200" dirty="0"/>
              <a:t>initial model parameters (random, warm start)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A1119-0033-694F-B4AE-207A41A4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1338" y="1185783"/>
            <a:ext cx="9842500" cy="1384300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A6C7CCD-1D51-094A-BD16-35F65D3967BA}"/>
              </a:ext>
            </a:extLst>
          </p:cNvPr>
          <p:cNvSpPr/>
          <p:nvPr/>
        </p:nvSpPr>
        <p:spPr>
          <a:xfrm>
            <a:off x="-6042317" y="4310370"/>
            <a:ext cx="2622430" cy="636773"/>
          </a:xfrm>
          <a:prstGeom prst="wedgeRoundRectCallout">
            <a:avLst>
              <a:gd name="adj1" fmla="val 35088"/>
              <a:gd name="adj2" fmla="val -90456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55A5E-7898-6F48-805A-1F31E5C4F9E6}"/>
              </a:ext>
            </a:extLst>
          </p:cNvPr>
          <p:cNvSpPr txBox="1"/>
          <p:nvPr/>
        </p:nvSpPr>
        <p:spPr>
          <a:xfrm>
            <a:off x="6096000" y="5817320"/>
            <a:ext cx="5544202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Small </a:t>
            </a:r>
            <a:r>
              <a:rPr lang="en-US" sz="2400" i="1" dirty="0"/>
              <a:t>B</a:t>
            </a:r>
            <a:r>
              <a:rPr lang="en-US" sz="2400" dirty="0"/>
              <a:t>: fast but less accurate</a:t>
            </a:r>
          </a:p>
          <a:p>
            <a:r>
              <a:rPr lang="en-US" sz="2400" dirty="0"/>
              <a:t>Large </a:t>
            </a:r>
            <a:r>
              <a:rPr lang="en-US" sz="2400" i="1" dirty="0"/>
              <a:t>B</a:t>
            </a:r>
            <a:r>
              <a:rPr lang="en-US" sz="2400" dirty="0"/>
              <a:t>: slower but more accurate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6B3B6-ECC0-C64D-84A9-AB3D03E9182F}"/>
              </a:ext>
            </a:extLst>
          </p:cNvPr>
          <p:cNvSpPr/>
          <p:nvPr/>
        </p:nvSpPr>
        <p:spPr>
          <a:xfrm>
            <a:off x="5644143" y="1001381"/>
            <a:ext cx="2000429" cy="172528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ECAD1-75A2-D745-9A34-795850A4C4C9}"/>
              </a:ext>
            </a:extLst>
          </p:cNvPr>
          <p:cNvSpPr/>
          <p:nvPr/>
        </p:nvSpPr>
        <p:spPr>
          <a:xfrm>
            <a:off x="-3121192" y="1015291"/>
            <a:ext cx="4278612" cy="172528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F9AD0-68BC-C644-8F67-99E85794ADCF}"/>
              </a:ext>
            </a:extLst>
          </p:cNvPr>
          <p:cNvSpPr txBox="1"/>
          <p:nvPr/>
        </p:nvSpPr>
        <p:spPr>
          <a:xfrm>
            <a:off x="850783" y="639091"/>
            <a:ext cx="353173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The empirical gradient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8DFEA-E059-B843-8A7D-52D113F47F58}"/>
              </a:ext>
            </a:extLst>
          </p:cNvPr>
          <p:cNvSpPr txBox="1"/>
          <p:nvPr/>
        </p:nvSpPr>
        <p:spPr>
          <a:xfrm>
            <a:off x="4333229" y="625181"/>
            <a:ext cx="630332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/>
              <a:t>is an approximation of what I really want: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4C70D-303D-454F-9D94-F13E0E2A3B7D}"/>
              </a:ext>
            </a:extLst>
          </p:cNvPr>
          <p:cNvSpPr txBox="1"/>
          <p:nvPr/>
        </p:nvSpPr>
        <p:spPr>
          <a:xfrm>
            <a:off x="487974" y="2951946"/>
            <a:ext cx="10619752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/>
              <a:t>Law of large numbers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m</a:t>
            </a:r>
            <a:r>
              <a:rPr lang="en-US" sz="2800" dirty="0"/>
              <a:t>ore data provides a better approximation (variance in the estimator decreases linearly)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E21C56-E103-F54F-9233-B8F65394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726" y="4442832"/>
            <a:ext cx="5207000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315ABC-0083-E248-9F1C-46E7E6851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740" y="4442832"/>
            <a:ext cx="4406900" cy="116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50CC3-EBF3-3147-B57C-CB24BFC9A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900" y="1662008"/>
            <a:ext cx="5461000" cy="520700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0052089-6D7F-E042-AD9F-52AA2712A4B8}"/>
              </a:ext>
            </a:extLst>
          </p:cNvPr>
          <p:cNvSpPr/>
          <p:nvPr/>
        </p:nvSpPr>
        <p:spPr>
          <a:xfrm>
            <a:off x="2169912" y="5764485"/>
            <a:ext cx="3431144" cy="830997"/>
          </a:xfrm>
          <a:prstGeom prst="wedgeRoundRectCallout">
            <a:avLst>
              <a:gd name="adj1" fmla="val 68872"/>
              <a:gd name="adj2" fmla="val -10193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Random subset of the data</a:t>
            </a:r>
          </a:p>
        </p:txBody>
      </p:sp>
    </p:spTree>
    <p:extLst>
      <p:ext uri="{BB962C8B-B14F-4D97-AF65-F5344CB8AC3E}">
        <p14:creationId xmlns:p14="http://schemas.microsoft.com/office/powerpoint/2010/main" val="33455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F86E-D136-054B-8468-4663E495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Being Solved?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DB1-0CC5-B743-9E94-ADF67575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474" cy="4351339"/>
          </a:xfrm>
        </p:spPr>
        <p:txBody>
          <a:bodyPr>
            <a:normAutofit/>
          </a:bodyPr>
          <a:lstStyle/>
          <a:p>
            <a:r>
              <a:rPr lang="en-US" dirty="0"/>
              <a:t>Training models is time consuming</a:t>
            </a:r>
          </a:p>
          <a:p>
            <a:pPr lvl="1"/>
            <a:r>
              <a:rPr lang="en-US" dirty="0"/>
              <a:t>Convergence can be slow</a:t>
            </a:r>
          </a:p>
          <a:p>
            <a:pPr lvl="1"/>
            <a:r>
              <a:rPr lang="en-US" dirty="0"/>
              <a:t>Training is computationally intensive</a:t>
            </a:r>
          </a:p>
          <a:p>
            <a:r>
              <a:rPr lang="en-US" dirty="0"/>
              <a:t>Not all models fit in single machine or GPU memory</a:t>
            </a:r>
          </a:p>
          <a:p>
            <a:r>
              <a:rPr lang="en-US" dirty="0"/>
              <a:t>Less of a problem: big data</a:t>
            </a:r>
          </a:p>
          <a:p>
            <a:pPr lvl="1"/>
            <a:r>
              <a:rPr lang="en-US" dirty="0"/>
              <a:t>Problem for data preparation / management</a:t>
            </a:r>
          </a:p>
          <a:p>
            <a:pPr lvl="1"/>
            <a:r>
              <a:rPr lang="en-US" dirty="0"/>
              <a:t>Not a problem for training … why?</a:t>
            </a:r>
          </a:p>
        </p:txBody>
      </p:sp>
    </p:spTree>
    <p:extLst>
      <p:ext uri="{BB962C8B-B14F-4D97-AF65-F5344CB8AC3E}">
        <p14:creationId xmlns:p14="http://schemas.microsoft.com/office/powerpoint/2010/main" val="36385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2128" y="381790"/>
            <a:ext cx="10842171" cy="26668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1050470" y="1188969"/>
            <a:ext cx="515878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For t from 1 to convergence: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471766"/>
            <a:ext cx="1257300" cy="422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2101" y="475557"/>
            <a:ext cx="5570756" cy="497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800" dirty="0"/>
              <a:t>initial vector (random, zeros </a:t>
            </a:r>
            <a:r>
              <a:rPr lang="mr-IN" sz="2800" dirty="0"/>
              <a:t>…</a:t>
            </a:r>
            <a:r>
              <a:rPr lang="en-US" sz="2800" dirty="0"/>
              <a:t>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2128" y="3161692"/>
            <a:ext cx="10842171" cy="3413084"/>
            <a:chOff x="691048" y="2961461"/>
            <a:chExt cx="11893197" cy="3743944"/>
          </a:xfrm>
        </p:grpSpPr>
        <p:sp>
          <p:nvSpPr>
            <p:cNvPr id="15" name="Rectangle 14"/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8442" y="3824185"/>
              <a:ext cx="5658871" cy="573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t from 0 to convergence: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 rot="16200000">
            <a:off x="-557079" y="1467129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Gradient Descent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166883" y="4678774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9416439" y="3285848"/>
            <a:ext cx="46634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Assuming Decomposable Loss Functions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56D81-CEB1-2A43-8EB3-7CBFB762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497" y="1576942"/>
            <a:ext cx="9842500" cy="1384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3282E-4D58-E24E-91BF-86BDA41CD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146" y="5136186"/>
            <a:ext cx="9551565" cy="13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V="1">
            <a:off x="4119879" y="3770779"/>
            <a:ext cx="197621" cy="65268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 flipV="1">
            <a:off x="4314001" y="3351045"/>
            <a:ext cx="468374" cy="45424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777635" y="3176395"/>
            <a:ext cx="436916" cy="19992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V="1">
            <a:off x="5211310" y="3096547"/>
            <a:ext cx="353017" cy="9409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>
            <a:off x="5553349" y="3096547"/>
            <a:ext cx="399776" cy="14737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 flipV="1">
            <a:off x="5912450" y="3046698"/>
            <a:ext cx="359324" cy="64586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6226409" y="3011241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 flipV="1">
            <a:off x="6515010" y="2963840"/>
            <a:ext cx="306196" cy="4999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168 -0.10486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10486 L 0.05169 -0.1673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6736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11524 -0.208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24 -0.20856 C 0.12526 -0.20764 0.13542 -0.20648 0.14493 -0.20741 C 0.1543 -0.2081 0.17188 -0.21342 0.17188 -0.21319 C 0.18021 -0.21528 0.18698 -0.21574 0.1948 -0.21829 C 0.20261 -0.2206 0.21055 -0.2243 0.21849 -0.22778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F108-FCF9-314F-BE7D-6FBE806D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517970"/>
            <a:ext cx="10801350" cy="1325563"/>
          </a:xfrm>
        </p:spPr>
        <p:txBody>
          <a:bodyPr/>
          <a:lstStyle/>
          <a:p>
            <a:r>
              <a:rPr lang="en-US" b="1" dirty="0"/>
              <a:t>Stochastic</a:t>
            </a:r>
            <a:r>
              <a:rPr lang="en-US" dirty="0"/>
              <a:t> Gradient </a:t>
            </a:r>
            <a:br>
              <a:rPr lang="en-US" dirty="0"/>
            </a:br>
            <a:r>
              <a:rPr lang="en-US" dirty="0"/>
              <a:t>Descent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AD16A-7C48-244A-8C3F-57CE35318566}"/>
              </a:ext>
            </a:extLst>
          </p:cNvPr>
          <p:cNvGrpSpPr/>
          <p:nvPr/>
        </p:nvGrpSpPr>
        <p:grpSpPr>
          <a:xfrm rot="4500000">
            <a:off x="5147841" y="-2856772"/>
            <a:ext cx="3392633" cy="11445877"/>
            <a:chOff x="2137323" y="2926080"/>
            <a:chExt cx="1965611" cy="19656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C6E1844-DB18-D548-8F9C-FDF1BE23DF17}"/>
                </a:ext>
              </a:extLst>
            </p:cNvPr>
            <p:cNvSpPr/>
            <p:nvPr/>
          </p:nvSpPr>
          <p:spPr>
            <a:xfrm>
              <a:off x="2137323" y="2926080"/>
              <a:ext cx="1965611" cy="19656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DB13D5-9FBA-A545-880F-4E65F1172CE2}"/>
                </a:ext>
              </a:extLst>
            </p:cNvPr>
            <p:cNvSpPr/>
            <p:nvPr/>
          </p:nvSpPr>
          <p:spPr>
            <a:xfrm>
              <a:off x="2226492" y="3015245"/>
              <a:ext cx="1787278" cy="178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EED339-A5FE-0440-8310-D73724773B1F}"/>
                </a:ext>
              </a:extLst>
            </p:cNvPr>
            <p:cNvSpPr/>
            <p:nvPr/>
          </p:nvSpPr>
          <p:spPr>
            <a:xfrm>
              <a:off x="2360511" y="3126552"/>
              <a:ext cx="1519235" cy="156466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083511-671C-5748-AF93-502A6F0BD73A}"/>
                </a:ext>
              </a:extLst>
            </p:cNvPr>
            <p:cNvSpPr/>
            <p:nvPr/>
          </p:nvSpPr>
          <p:spPr>
            <a:xfrm>
              <a:off x="2477518" y="3247059"/>
              <a:ext cx="1285220" cy="132365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FBE5C1-BCF2-5144-ADD1-BE958477ECFF}"/>
                </a:ext>
              </a:extLst>
            </p:cNvPr>
            <p:cNvSpPr/>
            <p:nvPr/>
          </p:nvSpPr>
          <p:spPr>
            <a:xfrm>
              <a:off x="2582226" y="3354899"/>
              <a:ext cx="1075803" cy="110797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251DB6-00A0-6440-84E0-266F805CF1D6}"/>
                </a:ext>
              </a:extLst>
            </p:cNvPr>
            <p:cNvSpPr/>
            <p:nvPr/>
          </p:nvSpPr>
          <p:spPr>
            <a:xfrm>
              <a:off x="2675122" y="3404739"/>
              <a:ext cx="890015" cy="100829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66C0C2-84DF-1A44-B3C8-A91E7FAB8A87}"/>
                </a:ext>
              </a:extLst>
            </p:cNvPr>
            <p:cNvSpPr/>
            <p:nvPr/>
          </p:nvSpPr>
          <p:spPr>
            <a:xfrm>
              <a:off x="2887426" y="3669225"/>
              <a:ext cx="465404" cy="479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05A8DA-B94E-8B4A-9855-B119AD3C8FB2}"/>
              </a:ext>
            </a:extLst>
          </p:cNvPr>
          <p:cNvGrpSpPr/>
          <p:nvPr/>
        </p:nvGrpSpPr>
        <p:grpSpPr>
          <a:xfrm>
            <a:off x="751840" y="1376143"/>
            <a:ext cx="6736079" cy="6330150"/>
            <a:chOff x="1056641" y="2580667"/>
            <a:chExt cx="4939834" cy="4642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AF40C0-3F58-8542-BE3A-2FCBCBAD0E0F}"/>
                </a:ext>
              </a:extLst>
            </p:cNvPr>
            <p:cNvGrpSpPr/>
            <p:nvPr/>
          </p:nvGrpSpPr>
          <p:grpSpPr>
            <a:xfrm>
              <a:off x="1056641" y="2580667"/>
              <a:ext cx="4939834" cy="4642150"/>
              <a:chOff x="476893" y="2886960"/>
              <a:chExt cx="3186510" cy="299448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DA232A-4FEF-E14C-81E8-9B4F60FCE96B}"/>
                  </a:ext>
                </a:extLst>
              </p:cNvPr>
              <p:cNvCxnSpPr/>
              <p:nvPr/>
            </p:nvCxnSpPr>
            <p:spPr>
              <a:xfrm>
                <a:off x="2070148" y="2886960"/>
                <a:ext cx="0" cy="2994485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400C768-E1E7-BE41-B3EF-D02CE6CB158E}"/>
                  </a:ext>
                </a:extLst>
              </p:cNvPr>
              <p:cNvCxnSpPr/>
              <p:nvPr/>
            </p:nvCxnSpPr>
            <p:spPr>
              <a:xfrm>
                <a:off x="476893" y="4384202"/>
                <a:ext cx="3186510" cy="0"/>
              </a:xfrm>
              <a:prstGeom prst="straightConnector1">
                <a:avLst/>
              </a:prstGeom>
              <a:ln>
                <a:headEnd type="triangl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E47E53-11BA-3D4B-B0AD-F68AEAD6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975" y="5015813"/>
              <a:ext cx="317500" cy="342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67A020E-1E94-8849-8F97-C931178F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409" y="2612848"/>
              <a:ext cx="317500" cy="342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7F56AC-169B-834A-89C8-D5A14A50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5281">
            <a:off x="6777259" y="2543456"/>
            <a:ext cx="305926" cy="5972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AE9C90-3B02-C64B-AFAB-45DA6F3440A7}"/>
              </a:ext>
            </a:extLst>
          </p:cNvPr>
          <p:cNvCxnSpPr>
            <a:cxnSpLocks/>
          </p:cNvCxnSpPr>
          <p:nvPr/>
        </p:nvCxnSpPr>
        <p:spPr>
          <a:xfrm flipH="1" flipV="1">
            <a:off x="3487880" y="3395125"/>
            <a:ext cx="631999" cy="1028338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028A0D-7D88-DB42-9FAB-7C32B6E48703}"/>
              </a:ext>
            </a:extLst>
          </p:cNvPr>
          <p:cNvCxnSpPr>
            <a:cxnSpLocks/>
          </p:cNvCxnSpPr>
          <p:nvPr/>
        </p:nvCxnSpPr>
        <p:spPr>
          <a:xfrm>
            <a:off x="3475160" y="3400345"/>
            <a:ext cx="1496842" cy="370434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68648C-6F36-904D-8452-9A7860388E24}"/>
              </a:ext>
            </a:extLst>
          </p:cNvPr>
          <p:cNvCxnSpPr>
            <a:cxnSpLocks/>
          </p:cNvCxnSpPr>
          <p:nvPr/>
        </p:nvCxnSpPr>
        <p:spPr>
          <a:xfrm flipV="1">
            <a:off x="4932049" y="3180460"/>
            <a:ext cx="225070" cy="55162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EA8-6AB8-7C40-8310-EC6CBCEF8FD1}"/>
              </a:ext>
            </a:extLst>
          </p:cNvPr>
          <p:cNvCxnSpPr>
            <a:cxnSpLocks/>
          </p:cNvCxnSpPr>
          <p:nvPr/>
        </p:nvCxnSpPr>
        <p:spPr>
          <a:xfrm flipH="1" flipV="1">
            <a:off x="4706272" y="3148327"/>
            <a:ext cx="475302" cy="3213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0AAF7A-6A76-BE4C-8C7A-42A42F028717}"/>
              </a:ext>
            </a:extLst>
          </p:cNvPr>
          <p:cNvCxnSpPr>
            <a:cxnSpLocks/>
          </p:cNvCxnSpPr>
          <p:nvPr/>
        </p:nvCxnSpPr>
        <p:spPr>
          <a:xfrm flipV="1">
            <a:off x="4724103" y="2842061"/>
            <a:ext cx="663433" cy="31383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B2540-6A43-B645-BD06-D12D3276DE82}"/>
              </a:ext>
            </a:extLst>
          </p:cNvPr>
          <p:cNvCxnSpPr>
            <a:cxnSpLocks/>
          </p:cNvCxnSpPr>
          <p:nvPr/>
        </p:nvCxnSpPr>
        <p:spPr>
          <a:xfrm>
            <a:off x="5387536" y="2863954"/>
            <a:ext cx="630393" cy="427275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DF6277-808C-E943-87C1-240541EA820B}"/>
              </a:ext>
            </a:extLst>
          </p:cNvPr>
          <p:cNvCxnSpPr>
            <a:cxnSpLocks/>
          </p:cNvCxnSpPr>
          <p:nvPr/>
        </p:nvCxnSpPr>
        <p:spPr>
          <a:xfrm flipV="1">
            <a:off x="5990017" y="2752289"/>
            <a:ext cx="153098" cy="53167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D0D852-9918-8345-9B79-FE93F7D5B3EE}"/>
              </a:ext>
            </a:extLst>
          </p:cNvPr>
          <p:cNvCxnSpPr>
            <a:cxnSpLocks/>
          </p:cNvCxnSpPr>
          <p:nvPr/>
        </p:nvCxnSpPr>
        <p:spPr>
          <a:xfrm>
            <a:off x="6150932" y="2752289"/>
            <a:ext cx="670274" cy="211552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0E79CD4-088C-6846-A8B1-F212655721C3}"/>
              </a:ext>
            </a:extLst>
          </p:cNvPr>
          <p:cNvSpPr/>
          <p:nvPr/>
        </p:nvSpPr>
        <p:spPr>
          <a:xfrm>
            <a:off x="3988674" y="4403342"/>
            <a:ext cx="241082" cy="2410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-0.05091 -0.16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91 -0.16736 L 0.06797 -0.114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97 -0.11458 L 0.08724 -0.196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24 -0.19699 L 0.05169 -0.197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69 -0.19745 C 0.06784 -0.21991 0.08437 -0.24259 0.10091 -0.24028 C 0.11797 -0.23773 0.14219 -0.1838 0.15195 -0.1831 C 0.16159 -0.18218 0.15794 -0.23495 0.16588 -0.25139 C 0.17708 -0.25579 0.19857 -0.24213 0.21992 -0.22569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33C8-E538-D74B-80A3-DB85729D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distribute SGD?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607D9D-E846-CE45-A5EF-EC1D905FE6DC}"/>
              </a:ext>
            </a:extLst>
          </p:cNvPr>
          <p:cNvGrpSpPr/>
          <p:nvPr/>
        </p:nvGrpSpPr>
        <p:grpSpPr>
          <a:xfrm>
            <a:off x="674914" y="1646238"/>
            <a:ext cx="10842171" cy="3413084"/>
            <a:chOff x="691048" y="2961461"/>
            <a:chExt cx="11893197" cy="37439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2572FB-D337-2447-B346-3E085B7B8EB6}"/>
                </a:ext>
              </a:extLst>
            </p:cNvPr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8039AB-119F-C445-A447-72706047BF39}"/>
                </a:ext>
              </a:extLst>
            </p:cNvPr>
            <p:cNvSpPr txBox="1"/>
            <p:nvPr/>
          </p:nvSpPr>
          <p:spPr>
            <a:xfrm>
              <a:off x="1148442" y="3824185"/>
              <a:ext cx="5658871" cy="573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t from 0 to convergence: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16E0C2-8F11-6E42-937E-1D817F2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B9CBD5-1CBB-5C41-B4E3-F47128135285}"/>
                </a:ext>
              </a:extLst>
            </p:cNvPr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8883F2-A475-FE4C-BB22-D64AC94C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62A0F91-8FFD-664F-B35A-1CF31174FA8D}"/>
              </a:ext>
            </a:extLst>
          </p:cNvPr>
          <p:cNvSpPr txBox="1"/>
          <p:nvPr/>
        </p:nvSpPr>
        <p:spPr>
          <a:xfrm rot="16200000">
            <a:off x="-1194097" y="3163320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9E05DF-C791-3D44-A555-59D3E31A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32" y="3620732"/>
            <a:ext cx="9551565" cy="1304662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20389C52-8767-7948-B317-4B6ABC789940}"/>
              </a:ext>
            </a:extLst>
          </p:cNvPr>
          <p:cNvSpPr/>
          <p:nvPr/>
        </p:nvSpPr>
        <p:spPr>
          <a:xfrm>
            <a:off x="7757401" y="2666110"/>
            <a:ext cx="3574096" cy="889478"/>
          </a:xfrm>
          <a:prstGeom prst="wedgeRoundRectCallout">
            <a:avLst>
              <a:gd name="adj1" fmla="val -42684"/>
              <a:gd name="adj2" fmla="val 85525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Speed up Gradient. </a:t>
            </a:r>
          </a:p>
          <a:p>
            <a:pPr algn="ctr"/>
            <a:r>
              <a:rPr lang="en-US" sz="2400" dirty="0"/>
              <a:t>Depends on Model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7B46C08-FE3F-C446-8D43-41BE73EF0A27}"/>
              </a:ext>
            </a:extLst>
          </p:cNvPr>
          <p:cNvSpPr/>
          <p:nvPr/>
        </p:nvSpPr>
        <p:spPr>
          <a:xfrm>
            <a:off x="5745191" y="5327369"/>
            <a:ext cx="3864635" cy="1057516"/>
          </a:xfrm>
          <a:prstGeom prst="wedgeRoundRectCallout">
            <a:avLst>
              <a:gd name="adj1" fmla="val -29331"/>
              <a:gd name="adj2" fmla="val -8696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Speed up Sum.</a:t>
            </a:r>
          </a:p>
          <a:p>
            <a:pPr algn="ctr"/>
            <a:r>
              <a:rPr lang="en-US" sz="2400" dirty="0"/>
              <a:t>Depends on size of 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0B37C1E-3829-AE42-A6D9-67917CF07932}"/>
              </a:ext>
            </a:extLst>
          </p:cNvPr>
          <p:cNvSpPr/>
          <p:nvPr/>
        </p:nvSpPr>
        <p:spPr>
          <a:xfrm>
            <a:off x="3630223" y="5476106"/>
            <a:ext cx="2167484" cy="7591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/>
              <a:t>Data Parallelism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13F552-FB7C-104B-A35E-ED8E7BD6BBC9}"/>
              </a:ext>
            </a:extLst>
          </p:cNvPr>
          <p:cNvSpPr/>
          <p:nvPr/>
        </p:nvSpPr>
        <p:spPr>
          <a:xfrm>
            <a:off x="8176992" y="2117210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</p:spTree>
    <p:extLst>
      <p:ext uri="{BB962C8B-B14F-4D97-AF65-F5344CB8AC3E}">
        <p14:creationId xmlns:p14="http://schemas.microsoft.com/office/powerpoint/2010/main" val="334799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66" y="1966813"/>
            <a:ext cx="6819900" cy="2608263"/>
          </a:xfrm>
        </p:spPr>
        <p:txBody>
          <a:bodyPr>
            <a:normAutofit/>
          </a:bodyPr>
          <a:lstStyle/>
          <a:p>
            <a:r>
              <a:rPr lang="en-US" dirty="0"/>
              <a:t>Large Scale </a:t>
            </a:r>
            <a:br>
              <a:rPr lang="en-US" dirty="0"/>
            </a:br>
            <a:r>
              <a:rPr lang="en-US" dirty="0"/>
              <a:t>Distributed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46403"/>
            <a:ext cx="6262687" cy="81217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6910029" y="711476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AAE7B7-832A-964B-AD85-0EEC19AF5DDD}"/>
              </a:ext>
            </a:extLst>
          </p:cNvPr>
          <p:cNvGrpSpPr/>
          <p:nvPr/>
        </p:nvGrpSpPr>
        <p:grpSpPr>
          <a:xfrm rot="20431469">
            <a:off x="8189854" y="4654408"/>
            <a:ext cx="2777507" cy="1336049"/>
            <a:chOff x="-5210355" y="3378703"/>
            <a:chExt cx="3001993" cy="13830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Process 18">
              <a:extLst>
                <a:ext uri="{FF2B5EF4-FFF2-40B4-BE49-F238E27FC236}">
                  <a16:creationId xmlns:a16="http://schemas.microsoft.com/office/drawing/2014/main" id="{9FA9E2AF-A66A-3C4F-8215-496B4139C512}"/>
                </a:ext>
              </a:extLst>
            </p:cNvPr>
            <p:cNvSpPr/>
            <p:nvPr/>
          </p:nvSpPr>
          <p:spPr>
            <a:xfrm>
              <a:off x="-5210355" y="3778370"/>
              <a:ext cx="3001993" cy="983411"/>
            </a:xfrm>
            <a:prstGeom prst="flowChart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chemeClr val="accent4"/>
                  </a:solidFill>
                  <a:latin typeface="Comic Sans MS" panose="030F0902030302020204" pitchFamily="66" charset="0"/>
                </a:rPr>
                <a:t>DistBelief</a:t>
              </a:r>
              <a:r>
                <a:rPr lang="en-US" sz="3200" dirty="0">
                  <a:solidFill>
                    <a:schemeClr val="accent4"/>
                  </a:solidFill>
                  <a:latin typeface="Comic Sans MS" panose="030F0902030302020204" pitchFamily="66" charset="0"/>
                </a:rPr>
                <a:t>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E02957-46BC-0249-A5B6-ED7B898FC3F7}"/>
                </a:ext>
              </a:extLst>
            </p:cNvPr>
            <p:cNvSpPr/>
            <p:nvPr/>
          </p:nvSpPr>
          <p:spPr>
            <a:xfrm>
              <a:off x="-5210355" y="3378703"/>
              <a:ext cx="3001993" cy="3996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Label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FA4D2F-B2C6-B547-8016-5FF60679F923}"/>
              </a:ext>
            </a:extLst>
          </p:cNvPr>
          <p:cNvSpPr txBox="1"/>
          <p:nvPr/>
        </p:nvSpPr>
        <p:spPr>
          <a:xfrm>
            <a:off x="378006" y="526810"/>
            <a:ext cx="314060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(End digression ... for 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436E8-B6E5-3448-8897-7C044D63FFA9}"/>
              </a:ext>
            </a:extLst>
          </p:cNvPr>
          <p:cNvSpPr txBox="1"/>
          <p:nvPr/>
        </p:nvSpPr>
        <p:spPr>
          <a:xfrm>
            <a:off x="378006" y="1782147"/>
            <a:ext cx="298030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Key Innovations in </a:t>
            </a:r>
          </a:p>
        </p:txBody>
      </p:sp>
    </p:spTree>
    <p:extLst>
      <p:ext uri="{BB962C8B-B14F-4D97-AF65-F5344CB8AC3E}">
        <p14:creationId xmlns:p14="http://schemas.microsoft.com/office/powerpoint/2010/main" val="102122680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4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164022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7483540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584871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1224D-24B9-1B44-8F49-1E19314EF3D2}"/>
              </a:ext>
            </a:extLst>
          </p:cNvPr>
          <p:cNvSpPr txBox="1"/>
          <p:nvPr/>
        </p:nvSpPr>
        <p:spPr>
          <a:xfrm>
            <a:off x="7802422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D9C05-081C-3342-B090-6157C1E65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87" y="2299333"/>
            <a:ext cx="4727005" cy="3662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5EAC82-0DFA-8A45-AF06-55776C00A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024" y="1918912"/>
            <a:ext cx="4430018" cy="3588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02C1A7-2DD2-804C-BD73-60F358E46DD9}"/>
              </a:ext>
            </a:extLst>
          </p:cNvPr>
          <p:cNvSpPr txBox="1"/>
          <p:nvPr/>
        </p:nvSpPr>
        <p:spPr>
          <a:xfrm>
            <a:off x="13497630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2FA11-196A-D845-AFA6-3BB6B35F5107}"/>
              </a:ext>
            </a:extLst>
          </p:cNvPr>
          <p:cNvSpPr txBox="1"/>
          <p:nvPr/>
        </p:nvSpPr>
        <p:spPr>
          <a:xfrm>
            <a:off x="431843" y="6167993"/>
            <a:ext cx="541686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This appears in earlier work on graph systems …</a:t>
            </a:r>
          </a:p>
        </p:txBody>
      </p:sp>
    </p:spTree>
    <p:extLst>
      <p:ext uri="{BB962C8B-B14F-4D97-AF65-F5344CB8AC3E}">
        <p14:creationId xmlns:p14="http://schemas.microsoft.com/office/powerpoint/2010/main" val="367375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9718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3018043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45765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1190447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905E6F7-5202-6343-8CF5-CFC582F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274" y="2209910"/>
            <a:ext cx="4727005" cy="36628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7147CD-6F0D-2D4B-BBFF-5B0438A1D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474" y="2194732"/>
            <a:ext cx="4430018" cy="35885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EB66A1-B2D1-9E47-8C6F-33EE99DB8580}"/>
              </a:ext>
            </a:extLst>
          </p:cNvPr>
          <p:cNvSpPr txBox="1"/>
          <p:nvPr/>
        </p:nvSpPr>
        <p:spPr>
          <a:xfrm>
            <a:off x="3144158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C7FA3-D460-B240-969D-7CFC308E9B7B}"/>
              </a:ext>
            </a:extLst>
          </p:cNvPr>
          <p:cNvSpPr txBox="1"/>
          <p:nvPr/>
        </p:nvSpPr>
        <p:spPr>
          <a:xfrm>
            <a:off x="8214004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6E566-0666-D743-82E4-75E9F4FEF404}"/>
              </a:ext>
            </a:extLst>
          </p:cNvPr>
          <p:cNvSpPr txBox="1"/>
          <p:nvPr/>
        </p:nvSpPr>
        <p:spPr>
          <a:xfrm>
            <a:off x="3039963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20B98B-8064-4B43-AA3B-E8285AC1DC2D}"/>
              </a:ext>
            </a:extLst>
          </p:cNvPr>
          <p:cNvSpPr txBox="1"/>
          <p:nvPr/>
        </p:nvSpPr>
        <p:spPr>
          <a:xfrm>
            <a:off x="8714936" y="3914172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426677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570B4B-5AC4-114F-A482-5A210BCF4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76265" y="2114586"/>
            <a:ext cx="4727005" cy="3662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32002-DF22-CE4E-B3DF-3670AB410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216" y="93497"/>
            <a:ext cx="6485989" cy="5254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Sandblaster L-BFGS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1069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9729394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-3886076" y="1080604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5520904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1224D-24B9-1B44-8F49-1E19314EF3D2}"/>
              </a:ext>
            </a:extLst>
          </p:cNvPr>
          <p:cNvSpPr txBox="1"/>
          <p:nvPr/>
        </p:nvSpPr>
        <p:spPr>
          <a:xfrm>
            <a:off x="-3567193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BB235-397E-D746-9151-D8B2EC3B0FF9}"/>
              </a:ext>
            </a:extLst>
          </p:cNvPr>
          <p:cNvSpPr txBox="1"/>
          <p:nvPr/>
        </p:nvSpPr>
        <p:spPr>
          <a:xfrm>
            <a:off x="-3671388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C081C-EE36-A64A-9D68-83F95A722EE6}"/>
              </a:ext>
            </a:extLst>
          </p:cNvPr>
          <p:cNvSpPr txBox="1"/>
          <p:nvPr/>
        </p:nvSpPr>
        <p:spPr>
          <a:xfrm>
            <a:off x="8441903" y="2905780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C6C9D-E9E7-F640-AF1C-1585FA8E7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993"/>
            <a:ext cx="10515600" cy="5062236"/>
          </a:xfrm>
        </p:spPr>
        <p:txBody>
          <a:bodyPr>
            <a:normAutofit/>
          </a:bodyPr>
          <a:lstStyle/>
          <a:p>
            <a:r>
              <a:rPr lang="en-US" dirty="0"/>
              <a:t>L-BFGS</a:t>
            </a:r>
          </a:p>
          <a:p>
            <a:pPr lvl="1"/>
            <a:r>
              <a:rPr lang="en-US" dirty="0"/>
              <a:t>Commonly used for convex</a:t>
            </a:r>
            <a:br>
              <a:rPr lang="en-US" dirty="0"/>
            </a:br>
            <a:r>
              <a:rPr lang="en-US" dirty="0"/>
              <a:t>opt. problems</a:t>
            </a:r>
          </a:p>
          <a:p>
            <a:pPr lvl="1"/>
            <a:r>
              <a:rPr lang="en-US" dirty="0"/>
              <a:t>Requires repeated scans of</a:t>
            </a:r>
            <a:br>
              <a:rPr lang="en-US" dirty="0"/>
            </a:br>
            <a:r>
              <a:rPr lang="en-US" dirty="0"/>
              <a:t>all data</a:t>
            </a:r>
          </a:p>
          <a:p>
            <a:pPr lvl="1"/>
            <a:r>
              <a:rPr lang="en-US" dirty="0"/>
              <a:t>Robust, minimal tuning</a:t>
            </a:r>
          </a:p>
          <a:p>
            <a:r>
              <a:rPr lang="en-US" dirty="0"/>
              <a:t>Naturally fits map-reduce pattern</a:t>
            </a:r>
          </a:p>
          <a:p>
            <a:r>
              <a:rPr lang="en-US" b="1" dirty="0"/>
              <a:t>Innovations: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accumulate gradients and store outputs in a </a:t>
            </a:r>
            <a:r>
              <a:rPr lang="en-US" dirty="0" err="1"/>
              <a:t>sharded</a:t>
            </a:r>
            <a:r>
              <a:rPr lang="en-US" dirty="0"/>
              <a:t> key value store (parameter server)</a:t>
            </a:r>
          </a:p>
          <a:p>
            <a:pPr lvl="1"/>
            <a:r>
              <a:rPr lang="en-US" dirty="0"/>
              <a:t>Tiny tasks + backup tasks to mitigate stragglers</a:t>
            </a:r>
          </a:p>
        </p:txBody>
      </p:sp>
    </p:spTree>
    <p:extLst>
      <p:ext uri="{BB962C8B-B14F-4D97-AF65-F5344CB8AC3E}">
        <p14:creationId xmlns:p14="http://schemas.microsoft.com/office/powerpoint/2010/main" val="9486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01EDC-1CDC-2D42-B383-DED121C7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74" y="2209910"/>
            <a:ext cx="4727005" cy="3662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CE447C-C724-5744-94BE-0F0BDB570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74" y="2194732"/>
            <a:ext cx="4430018" cy="3588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099F7-C298-C442-9E91-4E301118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Model and Data Parallelism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09718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3018043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45765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1190447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1224D-24B9-1B44-8F49-1E19314EF3D2}"/>
              </a:ext>
            </a:extLst>
          </p:cNvPr>
          <p:cNvSpPr txBox="1"/>
          <p:nvPr/>
        </p:nvSpPr>
        <p:spPr>
          <a:xfrm>
            <a:off x="3144158" y="6128234"/>
            <a:ext cx="24304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Downpour SGD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9E94F-E3C2-AD49-B60E-EC1C4F3496C4}"/>
              </a:ext>
            </a:extLst>
          </p:cNvPr>
          <p:cNvSpPr txBox="1"/>
          <p:nvPr/>
        </p:nvSpPr>
        <p:spPr>
          <a:xfrm>
            <a:off x="8214004" y="6127073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BB235-397E-D746-9151-D8B2EC3B0FF9}"/>
              </a:ext>
            </a:extLst>
          </p:cNvPr>
          <p:cNvSpPr txBox="1"/>
          <p:nvPr/>
        </p:nvSpPr>
        <p:spPr>
          <a:xfrm>
            <a:off x="3039963" y="3914172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C081C-EE36-A64A-9D68-83F95A722EE6}"/>
              </a:ext>
            </a:extLst>
          </p:cNvPr>
          <p:cNvSpPr txBox="1"/>
          <p:nvPr/>
        </p:nvSpPr>
        <p:spPr>
          <a:xfrm>
            <a:off x="8714936" y="3914172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203650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335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538168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28513" y="-1448303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117319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Downpour SGD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AC9632-4C26-4348-A7A9-3380F7449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8" y="1006523"/>
            <a:ext cx="5978622" cy="4632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F418E8-78CE-354B-9970-CA6018029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124" y="1961184"/>
            <a:ext cx="4430018" cy="3588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6215E7-B6E1-414F-AC02-DB0C5EA73654}"/>
              </a:ext>
            </a:extLst>
          </p:cNvPr>
          <p:cNvSpPr txBox="1"/>
          <p:nvPr/>
        </p:nvSpPr>
        <p:spPr>
          <a:xfrm>
            <a:off x="13795654" y="5893525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D4731-0F90-1C4C-8318-B147208DF9A4}"/>
              </a:ext>
            </a:extLst>
          </p:cNvPr>
          <p:cNvSpPr txBox="1"/>
          <p:nvPr/>
        </p:nvSpPr>
        <p:spPr>
          <a:xfrm>
            <a:off x="7910601" y="3374708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D6D55-4C01-4445-BFC6-AE0A92AEB880}"/>
              </a:ext>
            </a:extLst>
          </p:cNvPr>
          <p:cNvSpPr txBox="1"/>
          <p:nvPr/>
        </p:nvSpPr>
        <p:spPr>
          <a:xfrm>
            <a:off x="14296586" y="3680624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C5E8D0C-F167-2549-9F99-1340568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Claimed Innovations</a:t>
            </a:r>
          </a:p>
          <a:p>
            <a:r>
              <a:rPr lang="en-US" dirty="0"/>
              <a:t>Parameter Server</a:t>
            </a:r>
          </a:p>
          <a:p>
            <a:r>
              <a:rPr lang="en-US" dirty="0"/>
              <a:t>Combine model and data</a:t>
            </a:r>
            <a:br>
              <a:rPr lang="en-US" dirty="0"/>
            </a:br>
            <a:r>
              <a:rPr lang="en-US" dirty="0"/>
              <a:t>parallelism in an </a:t>
            </a:r>
            <a:r>
              <a:rPr lang="en-US" dirty="0" err="1"/>
              <a:t>async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execution.</a:t>
            </a:r>
          </a:p>
          <a:p>
            <a:r>
              <a:rPr lang="en-US" dirty="0" err="1"/>
              <a:t>Adagrad</a:t>
            </a:r>
            <a:r>
              <a:rPr lang="en-US" dirty="0"/>
              <a:t> stabilization</a:t>
            </a:r>
          </a:p>
          <a:p>
            <a:r>
              <a:rPr lang="en-US" dirty="0" err="1"/>
              <a:t>Warmstarting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8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7718-C071-C143-A81F-578ED39E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Dataset Size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B8A1-90C3-5548-AC8F-4777DA75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67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Data is a a resource! (e.g., like processors and memory)</a:t>
            </a:r>
          </a:p>
          <a:p>
            <a:pPr lvl="1"/>
            <a:r>
              <a:rPr lang="en-US" dirty="0"/>
              <a:t>Is having lots of processors a problem?</a:t>
            </a:r>
          </a:p>
          <a:p>
            <a:r>
              <a:rPr lang="en-US" dirty="0"/>
              <a:t>You don’t have to use all the data!</a:t>
            </a:r>
          </a:p>
          <a:p>
            <a:pPr lvl="1"/>
            <a:r>
              <a:rPr lang="en-US" dirty="0"/>
              <a:t>Though using more data can often help</a:t>
            </a:r>
          </a:p>
          <a:p>
            <a:r>
              <a:rPr lang="en-US" dirty="0"/>
              <a:t>More data </a:t>
            </a:r>
            <a:r>
              <a:rPr lang="en-US" i="1" dirty="0"/>
              <a:t>often*</a:t>
            </a:r>
            <a:r>
              <a:rPr lang="en-US" dirty="0"/>
              <a:t> dominates models and algorithms</a:t>
            </a:r>
          </a:p>
          <a:p>
            <a:pPr marL="14287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55BE56-05FB-804B-ADFF-206ADF22B2E5}"/>
              </a:ext>
            </a:extLst>
          </p:cNvPr>
          <p:cNvGrpSpPr/>
          <p:nvPr/>
        </p:nvGrpSpPr>
        <p:grpSpPr>
          <a:xfrm>
            <a:off x="2271717" y="4591915"/>
            <a:ext cx="6694488" cy="3766277"/>
            <a:chOff x="2271717" y="4463323"/>
            <a:chExt cx="6694488" cy="37662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ECA28E-8B6E-BE4B-B884-CA1ED0366780}"/>
                </a:ext>
              </a:extLst>
            </p:cNvPr>
            <p:cNvSpPr/>
            <p:nvPr/>
          </p:nvSpPr>
          <p:spPr>
            <a:xfrm>
              <a:off x="2271717" y="4463323"/>
              <a:ext cx="6529384" cy="37662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34BF1F-D8A1-F84B-9DC3-2C9886E7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5" y="4530728"/>
              <a:ext cx="6680200" cy="3327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29C9D-8F63-C34B-BB5F-C742B3B937AA}"/>
                </a:ext>
              </a:extLst>
            </p:cNvPr>
            <p:cNvSpPr/>
            <p:nvPr/>
          </p:nvSpPr>
          <p:spPr>
            <a:xfrm>
              <a:off x="3986213" y="6151564"/>
              <a:ext cx="3714750" cy="15779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FAFCCD-F5CF-FE4E-856E-887F5934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538" y="5429251"/>
              <a:ext cx="3594100" cy="927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B6023E-46A2-014F-9E47-5C7C6FDF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901" y="6296028"/>
              <a:ext cx="3263900" cy="3683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614D66-F57B-E040-878E-55D51EABA0F2}"/>
              </a:ext>
            </a:extLst>
          </p:cNvPr>
          <p:cNvSpPr txBox="1"/>
          <p:nvPr/>
        </p:nvSpPr>
        <p:spPr>
          <a:xfrm>
            <a:off x="8926514" y="5218586"/>
            <a:ext cx="307498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4150" indent="-184150"/>
            <a:r>
              <a:rPr lang="en-US" dirty="0"/>
              <a:t>*More data also enables more  sophisticated.</a:t>
            </a:r>
          </a:p>
        </p:txBody>
      </p:sp>
    </p:spTree>
    <p:extLst>
      <p:ext uri="{BB962C8B-B14F-4D97-AF65-F5344CB8AC3E}">
        <p14:creationId xmlns:p14="http://schemas.microsoft.com/office/powerpoint/2010/main" val="3287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A42E28-6C24-C34B-A116-F3FF61134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44" y="-250683"/>
            <a:ext cx="6576484" cy="5095914"/>
          </a:xfrm>
          <a:prstGeom prst="rect">
            <a:avLst/>
          </a:prstGeom>
        </p:spPr>
      </p:pic>
      <p:sp>
        <p:nvSpPr>
          <p:cNvPr id="15" name="Process 14">
            <a:extLst>
              <a:ext uri="{FF2B5EF4-FFF2-40B4-BE49-F238E27FC236}">
                <a16:creationId xmlns:a16="http://schemas.microsoft.com/office/drawing/2014/main" id="{5034588B-DF32-9D4D-9351-3C52641D59BD}"/>
              </a:ext>
            </a:extLst>
          </p:cNvPr>
          <p:cNvSpPr/>
          <p:nvPr/>
        </p:nvSpPr>
        <p:spPr>
          <a:xfrm>
            <a:off x="5624421" y="1621765"/>
            <a:ext cx="7366959" cy="3275477"/>
          </a:xfrm>
          <a:prstGeom prst="flowChartProcess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BB235-397E-D746-9151-D8B2EC3B0FF9}"/>
              </a:ext>
            </a:extLst>
          </p:cNvPr>
          <p:cNvSpPr txBox="1"/>
          <p:nvPr/>
        </p:nvSpPr>
        <p:spPr>
          <a:xfrm>
            <a:off x="13522551" y="4821687"/>
            <a:ext cx="228620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/>
              <a:t>Asynchronous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FB7E0FE-F3F4-8E49-8648-43E80E9CE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351339"/>
          </a:xfrm>
        </p:spPr>
        <p:txBody>
          <a:bodyPr/>
          <a:lstStyle/>
          <a:p>
            <a:r>
              <a:rPr lang="en-US" dirty="0"/>
              <a:t>Essentially a </a:t>
            </a:r>
            <a:r>
              <a:rPr lang="en-US" b="1" dirty="0" err="1"/>
              <a:t>sharded</a:t>
            </a:r>
            <a:r>
              <a:rPr lang="en-US" dirty="0"/>
              <a:t> key-value store</a:t>
            </a:r>
          </a:p>
          <a:p>
            <a:pPr lvl="1"/>
            <a:r>
              <a:rPr lang="en-US" dirty="0"/>
              <a:t> support for put, get, </a:t>
            </a:r>
            <a:r>
              <a:rPr lang="en-US" b="1" dirty="0"/>
              <a:t>add</a:t>
            </a:r>
          </a:p>
          <a:p>
            <a:r>
              <a:rPr lang="en-US" dirty="0"/>
              <a:t>Idea appears in earlier papers: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9C032-AA54-B54A-8B99-0AA2537B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725" y="4330045"/>
            <a:ext cx="3870508" cy="1667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8EB968-0D63-8D4F-9F68-75C9ADE49EAC}"/>
              </a:ext>
            </a:extLst>
          </p:cNvPr>
          <p:cNvSpPr/>
          <p:nvPr/>
        </p:nvSpPr>
        <p:spPr>
          <a:xfrm>
            <a:off x="5674311" y="33111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i="1" dirty="0"/>
              <a:t>“Scalable Inference in Latent Variable Models”</a:t>
            </a:r>
            <a:r>
              <a:rPr lang="en-US" dirty="0"/>
              <a:t>, Ahmed, Aly, </a:t>
            </a:r>
            <a:r>
              <a:rPr lang="en-US" b="1" dirty="0"/>
              <a:t>Gonzalez</a:t>
            </a:r>
            <a:r>
              <a:rPr lang="en-US" dirty="0"/>
              <a:t>, </a:t>
            </a:r>
            <a:r>
              <a:rPr lang="en-US" dirty="0" err="1"/>
              <a:t>Narayanamruthy</a:t>
            </a:r>
            <a:r>
              <a:rPr lang="en-US" dirty="0"/>
              <a:t>, and </a:t>
            </a:r>
            <a:r>
              <a:rPr lang="en-US" dirty="0" err="1"/>
              <a:t>Smola</a:t>
            </a:r>
            <a:r>
              <a:rPr lang="en-US" dirty="0"/>
              <a:t>. (WSDM’12)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5750C4-A91A-9B4C-9F87-0B0E1A39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68" y="4392379"/>
            <a:ext cx="3657346" cy="14752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BFF0F8-4B02-9340-B05D-BAA1A481B209}"/>
              </a:ext>
            </a:extLst>
          </p:cNvPr>
          <p:cNvSpPr/>
          <p:nvPr/>
        </p:nvSpPr>
        <p:spPr>
          <a:xfrm>
            <a:off x="278774" y="3353220"/>
            <a:ext cx="5168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“An Architecture for Parallel Topic Models”</a:t>
            </a:r>
            <a:r>
              <a:rPr lang="en-US" dirty="0"/>
              <a:t>, </a:t>
            </a:r>
            <a:r>
              <a:rPr lang="en-US" dirty="0" err="1"/>
              <a:t>Smola</a:t>
            </a:r>
            <a:r>
              <a:rPr lang="en-US" dirty="0"/>
              <a:t> and </a:t>
            </a:r>
            <a:r>
              <a:rPr lang="en-US" dirty="0" err="1"/>
              <a:t>Narayanamruthy</a:t>
            </a:r>
            <a:r>
              <a:rPr lang="en-US" dirty="0"/>
              <a:t>. (VLDB’10)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43344C-BA9D-4F45-829B-5D0BB7592E71}"/>
              </a:ext>
            </a:extLst>
          </p:cNvPr>
          <p:cNvSpPr txBox="1"/>
          <p:nvPr/>
        </p:nvSpPr>
        <p:spPr>
          <a:xfrm>
            <a:off x="353883" y="6219195"/>
            <a:ext cx="1148423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dirty="0" err="1"/>
              <a:t>DistBelief</a:t>
            </a:r>
            <a:r>
              <a:rPr lang="en-US" sz="2000" dirty="0"/>
              <a:t> was probably the first paper to call a </a:t>
            </a:r>
            <a:r>
              <a:rPr lang="en-US" sz="2000" dirty="0" err="1"/>
              <a:t>sharded</a:t>
            </a:r>
            <a:r>
              <a:rPr lang="en-US" sz="2000" dirty="0"/>
              <a:t> key-value store a Parameter Server.</a:t>
            </a:r>
          </a:p>
        </p:txBody>
      </p:sp>
    </p:spTree>
    <p:extLst>
      <p:ext uri="{BB962C8B-B14F-4D97-AF65-F5344CB8AC3E}">
        <p14:creationId xmlns:p14="http://schemas.microsoft.com/office/powerpoint/2010/main" val="323147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AC9632-4C26-4348-A7A9-3380F744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8" y="1006523"/>
            <a:ext cx="5978622" cy="4632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61363-4741-734F-A67B-DC3D8EEC9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3356" y="2382088"/>
            <a:ext cx="4451590" cy="374614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9EA439-385D-2842-98F8-CD0C08F8DDC1}"/>
              </a:ext>
            </a:extLst>
          </p:cNvPr>
          <p:cNvSpPr/>
          <p:nvPr/>
        </p:nvSpPr>
        <p:spPr>
          <a:xfrm>
            <a:off x="-5381681" y="1728992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Model Parallelism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B201B-2E86-1A4B-9CE8-06E87B5BD2BF}"/>
              </a:ext>
            </a:extLst>
          </p:cNvPr>
          <p:cNvSpPr/>
          <p:nvPr/>
        </p:nvSpPr>
        <p:spPr>
          <a:xfrm>
            <a:off x="5128513" y="-1448303"/>
            <a:ext cx="3068239" cy="57034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Parallelism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C414B-5283-3145-AEB4-5AC8965FA108}"/>
              </a:ext>
            </a:extLst>
          </p:cNvPr>
          <p:cNvCxnSpPr/>
          <p:nvPr/>
        </p:nvCxnSpPr>
        <p:spPr>
          <a:xfrm>
            <a:off x="-1173191" y="1796651"/>
            <a:ext cx="0" cy="47582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9972333E-7EE3-5D4B-AB20-F9950C97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Downpour SGD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C5E8D0C-F167-2549-9F99-13405687D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Claimed Innovations</a:t>
            </a:r>
          </a:p>
          <a:p>
            <a:r>
              <a:rPr lang="en-US" dirty="0"/>
              <a:t>Parameter Server</a:t>
            </a:r>
          </a:p>
          <a:p>
            <a:r>
              <a:rPr lang="en-US" dirty="0"/>
              <a:t>Combine model and data</a:t>
            </a:r>
            <a:br>
              <a:rPr lang="en-US" dirty="0"/>
            </a:br>
            <a:r>
              <a:rPr lang="en-US" dirty="0"/>
              <a:t>parallelism in an </a:t>
            </a:r>
            <a:r>
              <a:rPr lang="en-US" b="1" dirty="0" err="1"/>
              <a:t>async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b="1" dirty="0"/>
              <a:t>execution.</a:t>
            </a:r>
          </a:p>
          <a:p>
            <a:r>
              <a:rPr lang="en-US" dirty="0" err="1"/>
              <a:t>Adagrad</a:t>
            </a:r>
            <a:r>
              <a:rPr lang="en-US" dirty="0"/>
              <a:t> stabilization</a:t>
            </a:r>
          </a:p>
          <a:p>
            <a:r>
              <a:rPr lang="en-US" dirty="0" err="1"/>
              <a:t>Warmstarting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F418E8-78CE-354B-9970-CA6018029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8124" y="1961184"/>
            <a:ext cx="4430018" cy="3588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6215E7-B6E1-414F-AC02-DB0C5EA73654}"/>
              </a:ext>
            </a:extLst>
          </p:cNvPr>
          <p:cNvSpPr txBox="1"/>
          <p:nvPr/>
        </p:nvSpPr>
        <p:spPr>
          <a:xfrm>
            <a:off x="13795654" y="5893525"/>
            <a:ext cx="30348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i="1" dirty="0"/>
              <a:t>Sandblaster L-BFGS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D4731-0F90-1C4C-8318-B147208DF9A4}"/>
              </a:ext>
            </a:extLst>
          </p:cNvPr>
          <p:cNvSpPr txBox="1"/>
          <p:nvPr/>
        </p:nvSpPr>
        <p:spPr>
          <a:xfrm>
            <a:off x="7910601" y="3374708"/>
            <a:ext cx="263886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Asynchronous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D6D55-4C01-4445-BFC6-AE0A92AEB880}"/>
              </a:ext>
            </a:extLst>
          </p:cNvPr>
          <p:cNvSpPr txBox="1"/>
          <p:nvPr/>
        </p:nvSpPr>
        <p:spPr>
          <a:xfrm>
            <a:off x="14296586" y="3680624"/>
            <a:ext cx="240001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2497523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4DF2-4CB2-994C-AC3E-EBE280B7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Stabilization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2CB8-CD6F-3C40-B583-11B71126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Address large variability in magnitudes of gradients</a:t>
            </a:r>
          </a:p>
          <a:p>
            <a:pPr lvl="1"/>
            <a:r>
              <a:rPr lang="en-US" dirty="0"/>
              <a:t>Rescale the gradients by an estimate of the diagonal variance</a:t>
            </a:r>
          </a:p>
          <a:p>
            <a:pPr lvl="1"/>
            <a:r>
              <a:rPr lang="en-US" dirty="0"/>
              <a:t>More recently superseded by Adam</a:t>
            </a:r>
          </a:p>
          <a:p>
            <a:r>
              <a:rPr lang="en-US" dirty="0"/>
              <a:t>Stability is needed here to support asynchronous gradient updates</a:t>
            </a:r>
          </a:p>
        </p:txBody>
      </p:sp>
    </p:spTree>
    <p:extLst>
      <p:ext uri="{BB962C8B-B14F-4D97-AF65-F5344CB8AC3E}">
        <p14:creationId xmlns:p14="http://schemas.microsoft.com/office/powerpoint/2010/main" val="252999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89BBF0F-7146-504B-8374-BFCAC8C93F52}"/>
              </a:ext>
            </a:extLst>
          </p:cNvPr>
          <p:cNvSpPr/>
          <p:nvPr/>
        </p:nvSpPr>
        <p:spPr>
          <a:xfrm>
            <a:off x="7371950" y="2747588"/>
            <a:ext cx="438550" cy="5367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D1B32-46D8-2145-9EE1-FA4E89F4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Warmstarting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23C2-EE2F-2F49-8413-49B68E2FB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31A40B-C9B5-894A-B35D-24EDAB2F604E}"/>
              </a:ext>
            </a:extLst>
          </p:cNvPr>
          <p:cNvGrpSpPr/>
          <p:nvPr/>
        </p:nvGrpSpPr>
        <p:grpSpPr>
          <a:xfrm>
            <a:off x="674914" y="2560638"/>
            <a:ext cx="10842171" cy="3413084"/>
            <a:chOff x="691048" y="2961461"/>
            <a:chExt cx="11893197" cy="3743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93A67B-058D-E748-9AAE-BE9EF4E49582}"/>
                </a:ext>
              </a:extLst>
            </p:cNvPr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1E859B-8837-9C4E-9F9F-9E2E303E775C}"/>
                </a:ext>
              </a:extLst>
            </p:cNvPr>
            <p:cNvSpPr txBox="1"/>
            <p:nvPr/>
          </p:nvSpPr>
          <p:spPr>
            <a:xfrm>
              <a:off x="1148442" y="3824185"/>
              <a:ext cx="5658871" cy="573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t from 0 to convergence: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A8A1C0-102C-5840-BC47-C4FD61C9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EBDE7E-0FA2-E342-8447-AF8484166C2A}"/>
                </a:ext>
              </a:extLst>
            </p:cNvPr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b="1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4E0D9A-3B6C-BC43-8557-BAA0DA73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36F1B63-CE0C-FE40-99E7-21C102566654}"/>
              </a:ext>
            </a:extLst>
          </p:cNvPr>
          <p:cNvSpPr txBox="1"/>
          <p:nvPr/>
        </p:nvSpPr>
        <p:spPr>
          <a:xfrm rot="16200000">
            <a:off x="-1194097" y="4077720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539B51-D505-C043-8BF4-D51955446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32" y="4535132"/>
            <a:ext cx="9551565" cy="1304662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8C7EED7-89B5-FF46-9E47-1FFE29F9AF03}"/>
              </a:ext>
            </a:extLst>
          </p:cNvPr>
          <p:cNvSpPr/>
          <p:nvPr/>
        </p:nvSpPr>
        <p:spPr>
          <a:xfrm>
            <a:off x="7581900" y="762000"/>
            <a:ext cx="3105150" cy="1276350"/>
          </a:xfrm>
          <a:prstGeom prst="wedgeRoundRectCallout">
            <a:avLst>
              <a:gd name="adj1" fmla="val -45373"/>
              <a:gd name="adj2" fmla="val 104291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Starting closer to a solution can help!</a:t>
            </a:r>
          </a:p>
        </p:txBody>
      </p:sp>
    </p:spTree>
    <p:extLst>
      <p:ext uri="{BB962C8B-B14F-4D97-AF65-F5344CB8AC3E}">
        <p14:creationId xmlns:p14="http://schemas.microsoft.com/office/powerpoint/2010/main" val="59288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84A50C7-9771-9442-BEB9-61F30364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3" t="11916" r="23312" b="1437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2DEE42-ACFC-3F40-9C6C-D4A1FD40EBB1}"/>
              </a:ext>
            </a:extLst>
          </p:cNvPr>
          <p:cNvSpPr txBox="1"/>
          <p:nvPr/>
        </p:nvSpPr>
        <p:spPr>
          <a:xfrm rot="21268773">
            <a:off x="-495614" y="1481187"/>
            <a:ext cx="3713940" cy="523220"/>
          </a:xfrm>
          <a:prstGeom prst="rect">
            <a:avLst/>
          </a:prstGeom>
        </p:spPr>
        <p:txBody>
          <a:bodyPr wrap="none" rtlCol="0">
            <a:prstTxWarp prst="textArchUp">
              <a:avLst>
                <a:gd name="adj" fmla="val 10727259"/>
              </a:avLst>
            </a:prstTxWarp>
            <a:spAutoFit/>
          </a:bodyPr>
          <a:lstStyle/>
          <a:p>
            <a:pPr algn="ctr"/>
            <a:r>
              <a:rPr lang="en-US" sz="2800" dirty="0"/>
              <a:t>Initial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B78DD-C8AE-4A46-96A3-2789E78F182F}"/>
              </a:ext>
            </a:extLst>
          </p:cNvPr>
          <p:cNvSpPr txBox="1"/>
          <p:nvPr/>
        </p:nvSpPr>
        <p:spPr>
          <a:xfrm rot="2404553">
            <a:off x="2282536" y="2731992"/>
            <a:ext cx="190468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Steep Gradient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A031E-915A-7E4D-A0D6-D17985C9582C}"/>
              </a:ext>
            </a:extLst>
          </p:cNvPr>
          <p:cNvSpPr txBox="1"/>
          <p:nvPr/>
        </p:nvSpPr>
        <p:spPr>
          <a:xfrm rot="21434165">
            <a:off x="2210956" y="1864200"/>
            <a:ext cx="9882821" cy="369332"/>
          </a:xfrm>
          <a:prstGeom prst="rect">
            <a:avLst/>
          </a:prstGeom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000" b="1" dirty="0"/>
              <a:t>Solution path for stochastic gradient on a 2d logistic regression problem.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ADE610-CC91-814B-857D-0977E1C2C090}"/>
              </a:ext>
            </a:extLst>
          </p:cNvPr>
          <p:cNvSpPr txBox="1"/>
          <p:nvPr/>
        </p:nvSpPr>
        <p:spPr>
          <a:xfrm rot="242104">
            <a:off x="338619" y="4421732"/>
            <a:ext cx="4911922" cy="369332"/>
          </a:xfrm>
          <a:prstGeom prst="rect">
            <a:avLst/>
          </a:prstGeom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r>
              <a:rPr lang="en-US" dirty="0"/>
              <a:t>Closer to the solution gradient is smoother.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97D2A-AD83-AF40-A0BF-C763B3768782}"/>
              </a:ext>
            </a:extLst>
          </p:cNvPr>
          <p:cNvSpPr txBox="1"/>
          <p:nvPr/>
        </p:nvSpPr>
        <p:spPr>
          <a:xfrm>
            <a:off x="1200150" y="6433066"/>
            <a:ext cx="100800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See http://www.ds100.org/fa17/assets/notebooks/26-lec/Logistic_Regression_Part_2.html</a:t>
            </a:r>
          </a:p>
        </p:txBody>
      </p:sp>
    </p:spTree>
    <p:extLst>
      <p:ext uri="{BB962C8B-B14F-4D97-AF65-F5344CB8AC3E}">
        <p14:creationId xmlns:p14="http://schemas.microsoft.com/office/powerpoint/2010/main" val="162108060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DCF-648F-4549-9551-54B2EBD8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42C87-4AB9-2F47-AEB1-7E7AF3C0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00" y="2015570"/>
            <a:ext cx="4908550" cy="381268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FB972E-B2F9-A641-B06F-1101B3D25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b="1" dirty="0"/>
              <a:t>Model Parallelism</a:t>
            </a:r>
          </a:p>
          <a:p>
            <a:r>
              <a:rPr lang="en-US" dirty="0"/>
              <a:t>Measured speedup to </a:t>
            </a:r>
            <a:br>
              <a:rPr lang="en-US" dirty="0"/>
            </a:br>
            <a:r>
              <a:rPr lang="en-US" dirty="0"/>
              <a:t>compute a single mini-batch</a:t>
            </a:r>
          </a:p>
          <a:p>
            <a:pPr lvl="1"/>
            <a:r>
              <a:rPr lang="en-US" dirty="0"/>
              <a:t>Is this a good metric?</a:t>
            </a:r>
          </a:p>
          <a:p>
            <a:r>
              <a:rPr lang="en-US" dirty="0"/>
              <a:t>Results are not that strong…</a:t>
            </a:r>
          </a:p>
        </p:txBody>
      </p:sp>
    </p:spTree>
    <p:extLst>
      <p:ext uri="{BB962C8B-B14F-4D97-AF65-F5344CB8AC3E}">
        <p14:creationId xmlns:p14="http://schemas.microsoft.com/office/powerpoint/2010/main" val="3804030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2DCF-648F-4549-9551-54B2EBD8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Results: Training and Test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335C0-2229-D548-B43D-39682BD9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6238"/>
            <a:ext cx="10701787" cy="4465494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89CB7EB-FED8-A441-98F7-5B7A2FBBBF99}"/>
              </a:ext>
            </a:extLst>
          </p:cNvPr>
          <p:cNvSpPr/>
          <p:nvPr/>
        </p:nvSpPr>
        <p:spPr>
          <a:xfrm>
            <a:off x="652013" y="1305575"/>
            <a:ext cx="1719695" cy="681326"/>
          </a:xfrm>
          <a:prstGeom prst="wedgeRoundRectCallout">
            <a:avLst>
              <a:gd name="adj1" fmla="val -13582"/>
              <a:gd name="adj2" fmla="val 12147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Weird 20K Error Metric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0652C13-B85E-654E-86D5-E84EDB73B5A1}"/>
              </a:ext>
            </a:extLst>
          </p:cNvPr>
          <p:cNvSpPr/>
          <p:nvPr/>
        </p:nvSpPr>
        <p:spPr>
          <a:xfrm>
            <a:off x="1511860" y="6111732"/>
            <a:ext cx="1719695" cy="681326"/>
          </a:xfrm>
          <a:prstGeom prst="wedgeRoundRectCallout">
            <a:avLst>
              <a:gd name="adj1" fmla="val 36368"/>
              <a:gd name="adj2" fmla="val -7577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Wall clock time is good.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975EF56-ED21-DD41-90F3-15191CD5BF2A}"/>
              </a:ext>
            </a:extLst>
          </p:cNvPr>
          <p:cNvSpPr/>
          <p:nvPr/>
        </p:nvSpPr>
        <p:spPr>
          <a:xfrm>
            <a:off x="3342391" y="4017530"/>
            <a:ext cx="2436686" cy="681326"/>
          </a:xfrm>
          <a:prstGeom prst="wedgeRoundRectCallout">
            <a:avLst>
              <a:gd name="adj1" fmla="val -96112"/>
              <a:gd name="adj2" fmla="val 29966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Looks like learning rate reset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9AFCF60-8685-D24C-AD48-1D0F1A569EC5}"/>
              </a:ext>
            </a:extLst>
          </p:cNvPr>
          <p:cNvSpPr/>
          <p:nvPr/>
        </p:nvSpPr>
        <p:spPr>
          <a:xfrm>
            <a:off x="9795164" y="1135244"/>
            <a:ext cx="1859972" cy="681326"/>
          </a:xfrm>
          <a:prstGeom prst="wedgeRoundRectCallout">
            <a:avLst>
              <a:gd name="adj1" fmla="val -6726"/>
              <a:gd name="adj2" fmla="val 14587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would you use?</a:t>
            </a:r>
          </a:p>
        </p:txBody>
      </p:sp>
    </p:spTree>
    <p:extLst>
      <p:ext uri="{BB962C8B-B14F-4D97-AF65-F5344CB8AC3E}">
        <p14:creationId xmlns:p14="http://schemas.microsoft.com/office/powerpoint/2010/main" val="31836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73D-09D9-AA4E-BA7E-5E27C25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they in the NY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84FB-576D-194C-9139-E251DCEBF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a 1.7 billion parameter model (30x larger than state-of-the-art) (was it necessary?)</a:t>
            </a:r>
          </a:p>
          <a:p>
            <a:r>
              <a:rPr lang="en-US" dirty="0"/>
              <a:t>Using 16,000 cores  (efficiently?)</a:t>
            </a:r>
          </a:p>
          <a:p>
            <a:r>
              <a:rPr lang="en-US" dirty="0"/>
              <a:t>Achieves 15.8 accuracy on ImageNet 20K (70% improvement over state of the art).</a:t>
            </a:r>
          </a:p>
          <a:p>
            <a:pPr lvl="1"/>
            <a:r>
              <a:rPr lang="en-US" dirty="0"/>
              <a:t>Non-standard benchmark</a:t>
            </a:r>
          </a:p>
          <a:p>
            <a:r>
              <a:rPr lang="en-US" dirty="0"/>
              <a:t>Qualitatively interesting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0D8F0-9896-5847-B9C2-4C2D1EF7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3000" contrast="79000"/>
          </a:blip>
          <a:stretch>
            <a:fillRect/>
          </a:stretch>
        </p:blipFill>
        <p:spPr>
          <a:xfrm>
            <a:off x="5953125" y="4423951"/>
            <a:ext cx="4155209" cy="21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1E90-AF73-A74B-AD9D-F6F731CF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4508-A383-3348-9EDB-D0F322F22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238"/>
            <a:ext cx="10515600" cy="4891087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parameter server </a:t>
            </a:r>
            <a:r>
              <a:rPr lang="en-US" dirty="0"/>
              <a:t>appears in many later machine learning systems </a:t>
            </a:r>
          </a:p>
          <a:p>
            <a:r>
              <a:rPr lang="en-US" dirty="0"/>
              <a:t>Downpour (</a:t>
            </a:r>
            <a:r>
              <a:rPr lang="en-US" b="1" dirty="0"/>
              <a:t>Asynchronous</a:t>
            </a:r>
            <a:r>
              <a:rPr lang="en-US" dirty="0"/>
              <a:t>) SGD has been largely </a:t>
            </a:r>
            <a:r>
              <a:rPr lang="en-US" b="1" dirty="0"/>
              <a:t>replaced by synchronous systems</a:t>
            </a:r>
            <a:r>
              <a:rPr lang="en-US" dirty="0"/>
              <a:t> for supervised training</a:t>
            </a:r>
          </a:p>
          <a:p>
            <a:pPr lvl="1"/>
            <a:r>
              <a:rPr lang="en-US" dirty="0"/>
              <a:t>Asynchrony is still popular in RL research</a:t>
            </a:r>
          </a:p>
          <a:p>
            <a:pPr lvl="2"/>
            <a:r>
              <a:rPr lang="en-US" dirty="0"/>
              <a:t>Why?</a:t>
            </a:r>
          </a:p>
          <a:p>
            <a:r>
              <a:rPr lang="en-US" dirty="0"/>
              <a:t>Model parallelism is still used for large language models</a:t>
            </a:r>
          </a:p>
          <a:p>
            <a:pPr lvl="1"/>
            <a:r>
              <a:rPr lang="en-US" dirty="0"/>
              <a:t>Predated this work</a:t>
            </a:r>
          </a:p>
          <a:p>
            <a:r>
              <a:rPr lang="en-US" dirty="0"/>
              <a:t>The neural network architectures studied here have been largely replaced by convolutional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0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BB58-02C8-C249-9EB4-3B34A59E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Generated a lot of press</a:t>
            </a:r>
          </a:p>
          <a:p>
            <a:pPr lvl="1"/>
            <a:r>
              <a:rPr lang="en-US" dirty="0"/>
              <a:t>Recently (Aug) surpassed by</a:t>
            </a:r>
          </a:p>
          <a:p>
            <a:pPr marL="457200" lvl="1" indent="0">
              <a:buNone/>
            </a:pPr>
            <a:r>
              <a:rPr lang="en-US" dirty="0" err="1"/>
              <a:t>Fast.ai</a:t>
            </a:r>
            <a:r>
              <a:rPr lang="en-US" dirty="0"/>
              <a:t>: “</a:t>
            </a:r>
            <a:r>
              <a:rPr lang="en-US" i="1" dirty="0"/>
              <a:t>Now anyone can train </a:t>
            </a:r>
            <a:br>
              <a:rPr lang="en-US" i="1" dirty="0"/>
            </a:br>
            <a:r>
              <a:rPr lang="en-US" i="1" dirty="0"/>
              <a:t>ImageNet in 18 minutes for $40.</a:t>
            </a:r>
            <a:r>
              <a:rPr lang="en-US" dirty="0"/>
              <a:t>” </a:t>
            </a:r>
            <a:br>
              <a:rPr lang="en-US" dirty="0"/>
            </a:br>
            <a:r>
              <a:rPr lang="en-US" dirty="0"/>
              <a:t>blog post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Popularized linear </a:t>
            </a:r>
            <a:br>
              <a:rPr lang="en-US" dirty="0"/>
            </a:br>
            <a:r>
              <a:rPr lang="en-US" dirty="0"/>
              <a:t>learning rate scaling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6841" y="2372001"/>
            <a:ext cx="4890485" cy="6342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F0E06-CEF8-6144-BA84-968E3D5A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3" y="248850"/>
            <a:ext cx="5265174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-5093453" y="1923014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D23EC-DA87-8C4D-B179-F2A73A9FCBC9}"/>
              </a:ext>
            </a:extLst>
          </p:cNvPr>
          <p:cNvSpPr txBox="1"/>
          <p:nvPr/>
        </p:nvSpPr>
        <p:spPr>
          <a:xfrm>
            <a:off x="7725328" y="351388"/>
            <a:ext cx="32576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2018 (Unpublished on </a:t>
            </a:r>
            <a:r>
              <a:rPr lang="en-US" dirty="0" err="1"/>
              <a:t>Arxiv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9222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4548-E69B-A643-A291-F72519E0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CD37-BFC4-3A41-94D4-A45674465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9"/>
          </a:xfrm>
        </p:spPr>
        <p:txBody>
          <a:bodyPr>
            <a:normAutofit/>
          </a:bodyPr>
          <a:lstStyle/>
          <a:p>
            <a:r>
              <a:rPr lang="en-US" b="1" dirty="0"/>
              <a:t>Marketing Team:</a:t>
            </a:r>
            <a:r>
              <a:rPr lang="en-US" dirty="0"/>
              <a:t> Maximize number of GPUs/CPUs used</a:t>
            </a:r>
          </a:p>
          <a:p>
            <a:pPr lvl="1"/>
            <a:r>
              <a:rPr lang="en-US" dirty="0"/>
              <a:t>A bad metric … why?</a:t>
            </a:r>
          </a:p>
          <a:p>
            <a:r>
              <a:rPr lang="en-US" b="1" dirty="0"/>
              <a:t>Machine Learning:</a:t>
            </a:r>
            <a:r>
              <a:rPr lang="en-US" dirty="0"/>
              <a:t> Minimize passes through the training data</a:t>
            </a:r>
          </a:p>
          <a:p>
            <a:pPr lvl="1"/>
            <a:r>
              <a:rPr lang="en-US" dirty="0"/>
              <a:t>Easy to measure, but not informative … why?</a:t>
            </a:r>
            <a:endParaRPr lang="en-US" b="1" dirty="0"/>
          </a:p>
          <a:p>
            <a:r>
              <a:rPr lang="en-US" b="1" dirty="0"/>
              <a:t>Systems: </a:t>
            </a:r>
            <a:r>
              <a:rPr lang="en-US" dirty="0"/>
              <a:t>minimize time to complete a pass through the training data</a:t>
            </a:r>
          </a:p>
          <a:p>
            <a:pPr lvl="1"/>
            <a:r>
              <a:rPr lang="en-US" dirty="0"/>
              <a:t>Easy to measure, but not informative … why?</a:t>
            </a:r>
          </a:p>
        </p:txBody>
      </p:sp>
    </p:spTree>
    <p:extLst>
      <p:ext uri="{BB962C8B-B14F-4D97-AF65-F5344CB8AC3E}">
        <p14:creationId xmlns:p14="http://schemas.microsoft.com/office/powerpoint/2010/main" val="23539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6D9-9E3B-8A45-89E9-8FA1A4F0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to the first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46D54-6ECF-5A49-AD38-A425D05C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Synchronous</a:t>
            </a:r>
            <a:r>
              <a:rPr lang="en-US" dirty="0"/>
              <a:t> SGD</a:t>
            </a:r>
          </a:p>
          <a:p>
            <a:pPr lvl="1"/>
            <a:r>
              <a:rPr lang="en-US" dirty="0"/>
              <a:t>Much of the recent work has focused on synchronous setting</a:t>
            </a:r>
          </a:p>
          <a:p>
            <a:pPr lvl="1"/>
            <a:r>
              <a:rPr lang="en-US" dirty="0"/>
              <a:t>Easier to reason about</a:t>
            </a:r>
          </a:p>
          <a:p>
            <a:r>
              <a:rPr lang="en-US" dirty="0"/>
              <a:t>Focus exclusively on data parallelism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b="1" dirty="0">
                <a:sym typeface="Wingdings" pitchFamily="2" charset="2"/>
              </a:rPr>
              <a:t>batch-size scaling</a:t>
            </a:r>
            <a:r>
              <a:rPr lang="en-US" b="1" dirty="0"/>
              <a:t> </a:t>
            </a:r>
          </a:p>
          <a:p>
            <a:r>
              <a:rPr lang="en-US" dirty="0"/>
              <a:t>Focuses on the </a:t>
            </a:r>
            <a:r>
              <a:rPr lang="en-US" b="1" dirty="0"/>
              <a:t>generalization gap problem</a:t>
            </a:r>
          </a:p>
        </p:txBody>
      </p:sp>
    </p:spTree>
    <p:extLst>
      <p:ext uri="{BB962C8B-B14F-4D97-AF65-F5344CB8AC3E}">
        <p14:creationId xmlns:p14="http://schemas.microsoft.com/office/powerpoint/2010/main" val="23175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33C8-E538-D74B-80A3-DB85729D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distribute SGD?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607D9D-E846-CE45-A5EF-EC1D905FE6DC}"/>
              </a:ext>
            </a:extLst>
          </p:cNvPr>
          <p:cNvGrpSpPr/>
          <p:nvPr/>
        </p:nvGrpSpPr>
        <p:grpSpPr>
          <a:xfrm>
            <a:off x="674914" y="1646238"/>
            <a:ext cx="10842171" cy="3413084"/>
            <a:chOff x="691048" y="2961461"/>
            <a:chExt cx="11893197" cy="374394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2572FB-D337-2447-B346-3E085B7B8EB6}"/>
                </a:ext>
              </a:extLst>
            </p:cNvPr>
            <p:cNvSpPr/>
            <p:nvPr/>
          </p:nvSpPr>
          <p:spPr>
            <a:xfrm>
              <a:off x="691048" y="2961461"/>
              <a:ext cx="11893197" cy="374394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8039AB-119F-C445-A447-72706047BF39}"/>
                </a:ext>
              </a:extLst>
            </p:cNvPr>
            <p:cNvSpPr txBox="1"/>
            <p:nvPr/>
          </p:nvSpPr>
          <p:spPr>
            <a:xfrm>
              <a:off x="1148442" y="3824185"/>
              <a:ext cx="5658871" cy="5739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For t from 0 to convergence: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16E0C2-8F11-6E42-937E-1D817F2B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650" y="3166534"/>
              <a:ext cx="1257300" cy="444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B9CBD5-1CBB-5C41-B4E3-F47128135285}"/>
                </a:ext>
              </a:extLst>
            </p:cNvPr>
            <p:cNvSpPr txBox="1"/>
            <p:nvPr/>
          </p:nvSpPr>
          <p:spPr>
            <a:xfrm>
              <a:off x="2676401" y="3170523"/>
              <a:ext cx="6338595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initial vector (random, zeros </a:t>
              </a:r>
              <a:r>
                <a:rPr lang="mr-IN" sz="2800" dirty="0"/>
                <a:t>…</a:t>
              </a:r>
              <a:r>
                <a:rPr lang="en-US" sz="2800" dirty="0"/>
                <a:t>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8883F2-A475-FE4C-BB22-D64AC94C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3186" y="4628841"/>
              <a:ext cx="6134100" cy="3556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62A0F91-8FFD-664F-B35A-1CF31174FA8D}"/>
              </a:ext>
            </a:extLst>
          </p:cNvPr>
          <p:cNvSpPr txBox="1"/>
          <p:nvPr/>
        </p:nvSpPr>
        <p:spPr>
          <a:xfrm rot="16200000">
            <a:off x="-1194097" y="3163320"/>
            <a:ext cx="3403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/>
              <a:t>Stochastic Gradient </a:t>
            </a:r>
            <a:r>
              <a:rPr lang="en-US" dirty="0"/>
              <a:t>Descent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9E05DF-C791-3D44-A555-59D3E31A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32" y="3620732"/>
            <a:ext cx="9551565" cy="1304662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B7B46C08-FE3F-C446-8D43-41BE73EF0A27}"/>
              </a:ext>
            </a:extLst>
          </p:cNvPr>
          <p:cNvSpPr/>
          <p:nvPr/>
        </p:nvSpPr>
        <p:spPr>
          <a:xfrm>
            <a:off x="5745191" y="5327369"/>
            <a:ext cx="3864635" cy="1057516"/>
          </a:xfrm>
          <a:prstGeom prst="wedgeRoundRectCallout">
            <a:avLst>
              <a:gd name="adj1" fmla="val -29331"/>
              <a:gd name="adj2" fmla="val -8696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Slow? (~150ms) </a:t>
            </a:r>
            <a:br>
              <a:rPr lang="en-US" sz="2400" dirty="0"/>
            </a:br>
            <a:r>
              <a:rPr lang="en-US" sz="2400" dirty="0"/>
              <a:t>Depending on size of 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0B37C1E-3829-AE42-A6D9-67917CF07932}"/>
              </a:ext>
            </a:extLst>
          </p:cNvPr>
          <p:cNvSpPr/>
          <p:nvPr/>
        </p:nvSpPr>
        <p:spPr>
          <a:xfrm>
            <a:off x="3630223" y="5476106"/>
            <a:ext cx="2167484" cy="7591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3152415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662E-CD5E-D443-B851-05DA3DB5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E9D9-8972-874B-A25C-748EC9C2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052"/>
            <a:ext cx="10515600" cy="5231158"/>
          </a:xfrm>
        </p:spPr>
        <p:txBody>
          <a:bodyPr>
            <a:normAutofit/>
          </a:bodyPr>
          <a:lstStyle/>
          <a:p>
            <a:r>
              <a:rPr lang="en-US" dirty="0"/>
              <a:t>Increase the batch size by adding machines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Each server processes a fixed batch size (e.g., n=32)</a:t>
            </a:r>
          </a:p>
          <a:p>
            <a:r>
              <a:rPr lang="en-US" dirty="0"/>
              <a:t>As more servers are added (k) the effective overall batch size increases linearly </a:t>
            </a:r>
          </a:p>
          <a:p>
            <a:r>
              <a:rPr lang="en-US" dirty="0"/>
              <a:t>Why do these additional servers help?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36130-328F-CB42-A5FF-3D90A351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22" y="2434535"/>
            <a:ext cx="8237330" cy="11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A530-43B4-7D45-9EAA-618D6B7E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isn’t Always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5B93-559D-964F-97CF-88C6A5F61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larger batch sizes</a:t>
            </a:r>
          </a:p>
          <a:p>
            <a:pPr lvl="1"/>
            <a:r>
              <a:rPr lang="en-US" dirty="0"/>
              <a:t>More opportunities for parallelism </a:t>
            </a:r>
            <a:r>
              <a:rPr lang="en-US" dirty="0">
                <a:sym typeface="Wingdings" pitchFamily="2" charset="2"/>
              </a:rPr>
              <a:t> but is it useful?</a:t>
            </a:r>
          </a:p>
          <a:p>
            <a:pPr lvl="1"/>
            <a:r>
              <a:rPr lang="en-US" dirty="0">
                <a:sym typeface="Wingdings" pitchFamily="2" charset="2"/>
              </a:rPr>
              <a:t>Recall (1/n variance reduction):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Is a variance reduction helpful?</a:t>
            </a:r>
          </a:p>
          <a:p>
            <a:pPr lvl="1"/>
            <a:r>
              <a:rPr lang="en-US" dirty="0">
                <a:sym typeface="Wingdings" pitchFamily="2" charset="2"/>
              </a:rPr>
              <a:t>Only if it let’s you take bigger steps (move faster)</a:t>
            </a:r>
          </a:p>
          <a:p>
            <a:pPr lvl="1"/>
            <a:r>
              <a:rPr lang="en-US" dirty="0">
                <a:sym typeface="Wingdings" pitchFamily="2" charset="2"/>
              </a:rPr>
              <a:t>Doesn’t affect the final answer…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82F18F-47FA-FF45-8825-259EF37E6DBE}"/>
              </a:ext>
            </a:extLst>
          </p:cNvPr>
          <p:cNvGrpSpPr/>
          <p:nvPr/>
        </p:nvGrpSpPr>
        <p:grpSpPr>
          <a:xfrm>
            <a:off x="1509814" y="3429000"/>
            <a:ext cx="9843986" cy="1193800"/>
            <a:chOff x="1509814" y="3429000"/>
            <a:chExt cx="9843986" cy="1193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D1CF3F-5056-D64D-9C5D-701614FEA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6800" y="3429000"/>
              <a:ext cx="5207000" cy="1193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E8BB7B-8CBA-3F4C-9588-EFE65B93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814" y="3429000"/>
              <a:ext cx="4406900" cy="116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32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4292-3EC5-8A41-969C-A9A3470B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Gap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54439-F4A7-6547-AD4F-AE7453FA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77519"/>
            <a:ext cx="8124371" cy="4728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591B9-183D-BB43-BD07-E3065E524BDF}"/>
              </a:ext>
            </a:extLst>
          </p:cNvPr>
          <p:cNvSpPr txBox="1"/>
          <p:nvPr/>
        </p:nvSpPr>
        <p:spPr>
          <a:xfrm>
            <a:off x="8509520" y="2649893"/>
            <a:ext cx="386287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Larger batch sizes harm generalization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4186434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3076-251E-FE40-9ED4-C7DC89BB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</p:spPr>
        <p:txBody>
          <a:bodyPr/>
          <a:lstStyle/>
          <a:p>
            <a:r>
              <a:rPr lang="en-US" dirty="0"/>
              <a:t>Rough “Intuition” 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11887FB-A580-B54A-A6EE-B5276BD4FF0F}"/>
              </a:ext>
            </a:extLst>
          </p:cNvPr>
          <p:cNvSpPr/>
          <p:nvPr/>
        </p:nvSpPr>
        <p:spPr>
          <a:xfrm>
            <a:off x="2015411" y="2161356"/>
            <a:ext cx="6904653" cy="2535287"/>
          </a:xfrm>
          <a:custGeom>
            <a:avLst/>
            <a:gdLst>
              <a:gd name="connsiteX0" fmla="*/ 0 w 6624734"/>
              <a:gd name="connsiteY0" fmla="*/ 338933 h 2534049"/>
              <a:gd name="connsiteX1" fmla="*/ 410546 w 6624734"/>
              <a:gd name="connsiteY1" fmla="*/ 77675 h 2534049"/>
              <a:gd name="connsiteX2" fmla="*/ 578498 w 6624734"/>
              <a:gd name="connsiteY2" fmla="*/ 768141 h 2534049"/>
              <a:gd name="connsiteX3" fmla="*/ 783771 w 6624734"/>
              <a:gd name="connsiteY3" fmla="*/ 189643 h 2534049"/>
              <a:gd name="connsiteX4" fmla="*/ 914400 w 6624734"/>
              <a:gd name="connsiteY4" fmla="*/ 1701202 h 2534049"/>
              <a:gd name="connsiteX5" fmla="*/ 1063689 w 6624734"/>
              <a:gd name="connsiteY5" fmla="*/ 320271 h 2534049"/>
              <a:gd name="connsiteX6" fmla="*/ 1306285 w 6624734"/>
              <a:gd name="connsiteY6" fmla="*/ 2223716 h 2534049"/>
              <a:gd name="connsiteX7" fmla="*/ 1492898 w 6624734"/>
              <a:gd name="connsiteY7" fmla="*/ 394916 h 2534049"/>
              <a:gd name="connsiteX8" fmla="*/ 1866122 w 6624734"/>
              <a:gd name="connsiteY8" fmla="*/ 1682541 h 2534049"/>
              <a:gd name="connsiteX9" fmla="*/ 2052734 w 6624734"/>
              <a:gd name="connsiteY9" fmla="*/ 1216010 h 2534049"/>
              <a:gd name="connsiteX10" fmla="*/ 2463281 w 6624734"/>
              <a:gd name="connsiteY10" fmla="*/ 2447651 h 2534049"/>
              <a:gd name="connsiteX11" fmla="*/ 4049485 w 6624734"/>
              <a:gd name="connsiteY11" fmla="*/ 2298361 h 2534049"/>
              <a:gd name="connsiteX12" fmla="*/ 5374432 w 6624734"/>
              <a:gd name="connsiteY12" fmla="*/ 1234671 h 2534049"/>
              <a:gd name="connsiteX13" fmla="*/ 6046236 w 6624734"/>
              <a:gd name="connsiteY13" fmla="*/ 3031 h 2534049"/>
              <a:gd name="connsiteX14" fmla="*/ 6120881 w 6624734"/>
              <a:gd name="connsiteY14" fmla="*/ 1607896 h 2534049"/>
              <a:gd name="connsiteX15" fmla="*/ 6624734 w 6624734"/>
              <a:gd name="connsiteY15" fmla="*/ 21692 h 2534049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492898 w 6624734"/>
              <a:gd name="connsiteY7" fmla="*/ 396154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914400 w 6624734"/>
              <a:gd name="connsiteY4" fmla="*/ 1702440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578498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783771 w 6624734"/>
              <a:gd name="connsiteY3" fmla="*/ 190881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624734"/>
              <a:gd name="connsiteY0" fmla="*/ 340171 h 2535287"/>
              <a:gd name="connsiteX1" fmla="*/ 410546 w 6624734"/>
              <a:gd name="connsiteY1" fmla="*/ 78913 h 2535287"/>
              <a:gd name="connsiteX2" fmla="*/ 298580 w 6624734"/>
              <a:gd name="connsiteY2" fmla="*/ 769379 h 2535287"/>
              <a:gd name="connsiteX3" fmla="*/ 615820 w 6624734"/>
              <a:gd name="connsiteY3" fmla="*/ 209542 h 2535287"/>
              <a:gd name="connsiteX4" fmla="*/ 821094 w 6624734"/>
              <a:gd name="connsiteY4" fmla="*/ 1721101 h 2535287"/>
              <a:gd name="connsiteX5" fmla="*/ 1063689 w 6624734"/>
              <a:gd name="connsiteY5" fmla="*/ 321509 h 2535287"/>
              <a:gd name="connsiteX6" fmla="*/ 1306285 w 6624734"/>
              <a:gd name="connsiteY6" fmla="*/ 2224954 h 2535287"/>
              <a:gd name="connsiteX7" fmla="*/ 1623526 w 6624734"/>
              <a:gd name="connsiteY7" fmla="*/ 414815 h 2535287"/>
              <a:gd name="connsiteX8" fmla="*/ 1866122 w 6624734"/>
              <a:gd name="connsiteY8" fmla="*/ 1683779 h 2535287"/>
              <a:gd name="connsiteX9" fmla="*/ 2052734 w 6624734"/>
              <a:gd name="connsiteY9" fmla="*/ 1217248 h 2535287"/>
              <a:gd name="connsiteX10" fmla="*/ 2463281 w 6624734"/>
              <a:gd name="connsiteY10" fmla="*/ 2448889 h 2535287"/>
              <a:gd name="connsiteX11" fmla="*/ 4049485 w 6624734"/>
              <a:gd name="connsiteY11" fmla="*/ 2299599 h 2535287"/>
              <a:gd name="connsiteX12" fmla="*/ 5374432 w 6624734"/>
              <a:gd name="connsiteY12" fmla="*/ 1235909 h 2535287"/>
              <a:gd name="connsiteX13" fmla="*/ 6046236 w 6624734"/>
              <a:gd name="connsiteY13" fmla="*/ 4269 h 2535287"/>
              <a:gd name="connsiteX14" fmla="*/ 6344816 w 6624734"/>
              <a:gd name="connsiteY14" fmla="*/ 1683779 h 2535287"/>
              <a:gd name="connsiteX15" fmla="*/ 6624734 w 6624734"/>
              <a:gd name="connsiteY15" fmla="*/ 22930 h 2535287"/>
              <a:gd name="connsiteX0" fmla="*/ 0 w 6904653"/>
              <a:gd name="connsiteY0" fmla="*/ 340171 h 2535287"/>
              <a:gd name="connsiteX1" fmla="*/ 690465 w 6904653"/>
              <a:gd name="connsiteY1" fmla="*/ 78913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  <a:gd name="connsiteX0" fmla="*/ 0 w 6904653"/>
              <a:gd name="connsiteY0" fmla="*/ 340171 h 2535287"/>
              <a:gd name="connsiteX1" fmla="*/ 391885 w 6904653"/>
              <a:gd name="connsiteY1" fmla="*/ 97575 h 2535287"/>
              <a:gd name="connsiteX2" fmla="*/ 578499 w 6904653"/>
              <a:gd name="connsiteY2" fmla="*/ 769379 h 2535287"/>
              <a:gd name="connsiteX3" fmla="*/ 895739 w 6904653"/>
              <a:gd name="connsiteY3" fmla="*/ 209542 h 2535287"/>
              <a:gd name="connsiteX4" fmla="*/ 1101013 w 6904653"/>
              <a:gd name="connsiteY4" fmla="*/ 1721101 h 2535287"/>
              <a:gd name="connsiteX5" fmla="*/ 1343608 w 6904653"/>
              <a:gd name="connsiteY5" fmla="*/ 321509 h 2535287"/>
              <a:gd name="connsiteX6" fmla="*/ 1586204 w 6904653"/>
              <a:gd name="connsiteY6" fmla="*/ 2224954 h 2535287"/>
              <a:gd name="connsiteX7" fmla="*/ 1903445 w 6904653"/>
              <a:gd name="connsiteY7" fmla="*/ 414815 h 2535287"/>
              <a:gd name="connsiteX8" fmla="*/ 2146041 w 6904653"/>
              <a:gd name="connsiteY8" fmla="*/ 1683779 h 2535287"/>
              <a:gd name="connsiteX9" fmla="*/ 2332653 w 6904653"/>
              <a:gd name="connsiteY9" fmla="*/ 1217248 h 2535287"/>
              <a:gd name="connsiteX10" fmla="*/ 2743200 w 6904653"/>
              <a:gd name="connsiteY10" fmla="*/ 2448889 h 2535287"/>
              <a:gd name="connsiteX11" fmla="*/ 4329404 w 6904653"/>
              <a:gd name="connsiteY11" fmla="*/ 2299599 h 2535287"/>
              <a:gd name="connsiteX12" fmla="*/ 5654351 w 6904653"/>
              <a:gd name="connsiteY12" fmla="*/ 1235909 h 2535287"/>
              <a:gd name="connsiteX13" fmla="*/ 6326155 w 6904653"/>
              <a:gd name="connsiteY13" fmla="*/ 4269 h 2535287"/>
              <a:gd name="connsiteX14" fmla="*/ 6624735 w 6904653"/>
              <a:gd name="connsiteY14" fmla="*/ 1683779 h 2535287"/>
              <a:gd name="connsiteX15" fmla="*/ 6904653 w 6904653"/>
              <a:gd name="connsiteY15" fmla="*/ 22930 h 25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04653" h="2535287">
                <a:moveTo>
                  <a:pt x="0" y="340171"/>
                </a:moveTo>
                <a:cubicBezTo>
                  <a:pt x="157065" y="173774"/>
                  <a:pt x="295469" y="26040"/>
                  <a:pt x="391885" y="97575"/>
                </a:cubicBezTo>
                <a:cubicBezTo>
                  <a:pt x="488301" y="169110"/>
                  <a:pt x="494523" y="750718"/>
                  <a:pt x="578499" y="769379"/>
                </a:cubicBezTo>
                <a:cubicBezTo>
                  <a:pt x="662475" y="788040"/>
                  <a:pt x="808653" y="50922"/>
                  <a:pt x="895739" y="209542"/>
                </a:cubicBezTo>
                <a:cubicBezTo>
                  <a:pt x="982825" y="368162"/>
                  <a:pt x="1026368" y="1702440"/>
                  <a:pt x="1101013" y="1721101"/>
                </a:cubicBezTo>
                <a:cubicBezTo>
                  <a:pt x="1175658" y="1739762"/>
                  <a:pt x="1262743" y="237534"/>
                  <a:pt x="1343608" y="321509"/>
                </a:cubicBezTo>
                <a:cubicBezTo>
                  <a:pt x="1424473" y="405484"/>
                  <a:pt x="1492898" y="2209403"/>
                  <a:pt x="1586204" y="2224954"/>
                </a:cubicBezTo>
                <a:cubicBezTo>
                  <a:pt x="1679510" y="2240505"/>
                  <a:pt x="1810139" y="505011"/>
                  <a:pt x="1903445" y="414815"/>
                </a:cubicBezTo>
                <a:cubicBezTo>
                  <a:pt x="1996751" y="324619"/>
                  <a:pt x="2074506" y="1550040"/>
                  <a:pt x="2146041" y="1683779"/>
                </a:cubicBezTo>
                <a:cubicBezTo>
                  <a:pt x="2217576" y="1817518"/>
                  <a:pt x="2233127" y="1089730"/>
                  <a:pt x="2332653" y="1217248"/>
                </a:cubicBezTo>
                <a:cubicBezTo>
                  <a:pt x="2432179" y="1344766"/>
                  <a:pt x="2410408" y="2268497"/>
                  <a:pt x="2743200" y="2448889"/>
                </a:cubicBezTo>
                <a:cubicBezTo>
                  <a:pt x="3075992" y="2629281"/>
                  <a:pt x="3844212" y="2501762"/>
                  <a:pt x="4329404" y="2299599"/>
                </a:cubicBezTo>
                <a:cubicBezTo>
                  <a:pt x="4814596" y="2097436"/>
                  <a:pt x="5321559" y="1618464"/>
                  <a:pt x="5654351" y="1235909"/>
                </a:cubicBezTo>
                <a:cubicBezTo>
                  <a:pt x="5987143" y="853354"/>
                  <a:pt x="6164424" y="-70376"/>
                  <a:pt x="6326155" y="4269"/>
                </a:cubicBezTo>
                <a:cubicBezTo>
                  <a:pt x="6487886" y="78914"/>
                  <a:pt x="6528319" y="1680669"/>
                  <a:pt x="6624735" y="1683779"/>
                </a:cubicBezTo>
                <a:cubicBezTo>
                  <a:pt x="6721151" y="1686889"/>
                  <a:pt x="6700934" y="817587"/>
                  <a:pt x="6904653" y="2293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4B1E38-C607-7641-BE90-B5F784419B01}"/>
              </a:ext>
            </a:extLst>
          </p:cNvPr>
          <p:cNvCxnSpPr/>
          <p:nvPr/>
        </p:nvCxnSpPr>
        <p:spPr>
          <a:xfrm>
            <a:off x="1847461" y="4901917"/>
            <a:ext cx="785637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D8437D-3C1F-3743-97E5-420D56CD193F}"/>
              </a:ext>
            </a:extLst>
          </p:cNvPr>
          <p:cNvCxnSpPr>
            <a:cxnSpLocks/>
          </p:cNvCxnSpPr>
          <p:nvPr/>
        </p:nvCxnSpPr>
        <p:spPr>
          <a:xfrm flipV="1">
            <a:off x="1999861" y="1959429"/>
            <a:ext cx="0" cy="30948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393294-D789-6440-B273-054481FBBCE8}"/>
              </a:ext>
            </a:extLst>
          </p:cNvPr>
          <p:cNvSpPr txBox="1"/>
          <p:nvPr/>
        </p:nvSpPr>
        <p:spPr>
          <a:xfrm>
            <a:off x="3509206" y="4922970"/>
            <a:ext cx="45881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Parameter values along some 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A90C64-EC8E-634E-ABD7-655AE47EEBFF}"/>
              </a:ext>
            </a:extLst>
          </p:cNvPr>
          <p:cNvSpPr txBox="1"/>
          <p:nvPr/>
        </p:nvSpPr>
        <p:spPr>
          <a:xfrm rot="16200000">
            <a:off x="1504052" y="311704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CE286-7BB4-3F48-BD43-404E8CD6F305}"/>
              </a:ext>
            </a:extLst>
          </p:cNvPr>
          <p:cNvSpPr/>
          <p:nvPr/>
        </p:nvSpPr>
        <p:spPr>
          <a:xfrm>
            <a:off x="3404424" y="3169280"/>
            <a:ext cx="115366" cy="10487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641977-9401-3742-834E-F6D935909563}"/>
              </a:ext>
            </a:extLst>
          </p:cNvPr>
          <p:cNvCxnSpPr>
            <a:cxnSpLocks/>
          </p:cNvCxnSpPr>
          <p:nvPr/>
        </p:nvCxnSpPr>
        <p:spPr>
          <a:xfrm>
            <a:off x="3478173" y="3221112"/>
            <a:ext cx="1092727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0E7E1C-654E-2D4E-9704-2EA12F766C08}"/>
              </a:ext>
            </a:extLst>
          </p:cNvPr>
          <p:cNvCxnSpPr>
            <a:cxnSpLocks/>
          </p:cNvCxnSpPr>
          <p:nvPr/>
        </p:nvCxnSpPr>
        <p:spPr>
          <a:xfrm>
            <a:off x="3478173" y="3221719"/>
            <a:ext cx="172245" cy="17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3206F2-16A5-0C4E-A4F7-E238DB3437D6}"/>
              </a:ext>
            </a:extLst>
          </p:cNvPr>
          <p:cNvSpPr txBox="1"/>
          <p:nvPr/>
        </p:nvSpPr>
        <p:spPr>
          <a:xfrm>
            <a:off x="2133205" y="3737673"/>
            <a:ext cx="177163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Sharp Minima </a:t>
            </a:r>
            <a:br>
              <a:rPr lang="en-US" dirty="0"/>
            </a:br>
            <a:r>
              <a:rPr lang="en-US" dirty="0"/>
              <a:t>Hypothesis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B0B75E-4263-264A-B50D-09B970BD87EB}"/>
              </a:ext>
            </a:extLst>
          </p:cNvPr>
          <p:cNvSpPr txBox="1"/>
          <p:nvPr/>
        </p:nvSpPr>
        <p:spPr>
          <a:xfrm>
            <a:off x="5260769" y="1764405"/>
            <a:ext cx="58929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Small batch gradient descent acts as a </a:t>
            </a:r>
            <a:r>
              <a:rPr lang="en-US" b="1" dirty="0" err="1">
                <a:solidFill>
                  <a:schemeClr val="accent5"/>
                </a:solidFill>
              </a:rPr>
              <a:t>regularizer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364FF14-F2D3-0E49-B9C6-5519A9896EF1}"/>
              </a:ext>
            </a:extLst>
          </p:cNvPr>
          <p:cNvSpPr/>
          <p:nvPr/>
        </p:nvSpPr>
        <p:spPr>
          <a:xfrm>
            <a:off x="2137558" y="2232561"/>
            <a:ext cx="7065819" cy="2499664"/>
          </a:xfrm>
          <a:custGeom>
            <a:avLst/>
            <a:gdLst>
              <a:gd name="connsiteX0" fmla="*/ 0 w 7065819"/>
              <a:gd name="connsiteY0" fmla="*/ 130629 h 2499664"/>
              <a:gd name="connsiteX1" fmla="*/ 1436915 w 7065819"/>
              <a:gd name="connsiteY1" fmla="*/ 961901 h 2499664"/>
              <a:gd name="connsiteX2" fmla="*/ 2481943 w 7065819"/>
              <a:gd name="connsiteY2" fmla="*/ 2042556 h 2499664"/>
              <a:gd name="connsiteX3" fmla="*/ 3111336 w 7065819"/>
              <a:gd name="connsiteY3" fmla="*/ 2481943 h 2499664"/>
              <a:gd name="connsiteX4" fmla="*/ 3966359 w 7065819"/>
              <a:gd name="connsiteY4" fmla="*/ 2268187 h 2499664"/>
              <a:gd name="connsiteX5" fmla="*/ 5664530 w 7065819"/>
              <a:gd name="connsiteY5" fmla="*/ 985652 h 2499664"/>
              <a:gd name="connsiteX6" fmla="*/ 6317673 w 7065819"/>
              <a:gd name="connsiteY6" fmla="*/ 878774 h 2499664"/>
              <a:gd name="connsiteX7" fmla="*/ 7065819 w 7065819"/>
              <a:gd name="connsiteY7" fmla="*/ 0 h 249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5819" h="2499664">
                <a:moveTo>
                  <a:pt x="0" y="130629"/>
                </a:moveTo>
                <a:cubicBezTo>
                  <a:pt x="511629" y="386938"/>
                  <a:pt x="1023258" y="643247"/>
                  <a:pt x="1436915" y="961901"/>
                </a:cubicBezTo>
                <a:cubicBezTo>
                  <a:pt x="1850572" y="1280555"/>
                  <a:pt x="2202873" y="1789216"/>
                  <a:pt x="2481943" y="2042556"/>
                </a:cubicBezTo>
                <a:cubicBezTo>
                  <a:pt x="2761013" y="2295896"/>
                  <a:pt x="2863933" y="2444338"/>
                  <a:pt x="3111336" y="2481943"/>
                </a:cubicBezTo>
                <a:cubicBezTo>
                  <a:pt x="3358739" y="2519548"/>
                  <a:pt x="3540827" y="2517569"/>
                  <a:pt x="3966359" y="2268187"/>
                </a:cubicBezTo>
                <a:cubicBezTo>
                  <a:pt x="4391891" y="2018805"/>
                  <a:pt x="5272644" y="1217221"/>
                  <a:pt x="5664530" y="985652"/>
                </a:cubicBezTo>
                <a:cubicBezTo>
                  <a:pt x="6056416" y="754083"/>
                  <a:pt x="6084125" y="1043049"/>
                  <a:pt x="6317673" y="878774"/>
                </a:cubicBezTo>
                <a:cubicBezTo>
                  <a:pt x="6551221" y="714499"/>
                  <a:pt x="6808520" y="357249"/>
                  <a:pt x="7065819" y="0"/>
                </a:cubicBez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4CA70-D9D3-4645-B6C7-FACB646D92B6}"/>
              </a:ext>
            </a:extLst>
          </p:cNvPr>
          <p:cNvSpPr txBox="1"/>
          <p:nvPr/>
        </p:nvSpPr>
        <p:spPr>
          <a:xfrm>
            <a:off x="786808" y="5871262"/>
            <a:ext cx="1061700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b="1" dirty="0"/>
              <a:t>Key problem:</a:t>
            </a:r>
            <a:r>
              <a:rPr lang="en-US" sz="2400" dirty="0"/>
              <a:t> </a:t>
            </a:r>
            <a:r>
              <a:rPr lang="en-US" sz="2400" i="1" dirty="0"/>
              <a:t>Addressing the generalization gap for large batch sizes.</a:t>
            </a:r>
          </a:p>
        </p:txBody>
      </p:sp>
    </p:spTree>
    <p:extLst>
      <p:ext uri="{BB962C8B-B14F-4D97-AF65-F5344CB8AC3E}">
        <p14:creationId xmlns:p14="http://schemas.microsoft.com/office/powerpoint/2010/main" val="3700571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280B-ACFF-8841-8245-5547867D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39030"/>
            <a:ext cx="10801350" cy="1325563"/>
          </a:xfrm>
        </p:spPr>
        <p:txBody>
          <a:bodyPr/>
          <a:lstStyle/>
          <a:p>
            <a:r>
              <a:rPr lang="en-US" dirty="0"/>
              <a:t>Solution: Linear Scaling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564AF-43A4-2644-B156-E5B6568E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4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Scale the learning rate linearly with the batch size</a:t>
            </a:r>
          </a:p>
          <a:p>
            <a:endParaRPr lang="en-US" dirty="0"/>
          </a:p>
          <a:p>
            <a:pPr marL="14287" indent="0">
              <a:buNone/>
            </a:pPr>
            <a:endParaRPr lang="en-US" dirty="0"/>
          </a:p>
          <a:p>
            <a:r>
              <a:rPr lang="en-US" dirty="0"/>
              <a:t>Addresses generalization performance by </a:t>
            </a:r>
            <a:r>
              <a:rPr lang="en-US" b="1" dirty="0"/>
              <a:t>taking larger steps </a:t>
            </a:r>
            <a:r>
              <a:rPr lang="en-US" dirty="0"/>
              <a:t>(also improves training convergence)</a:t>
            </a:r>
          </a:p>
          <a:p>
            <a:r>
              <a:rPr lang="en-US" b="1" dirty="0"/>
              <a:t>Sub-problem:</a:t>
            </a:r>
            <a:r>
              <a:rPr lang="en-US" dirty="0"/>
              <a:t> </a:t>
            </a:r>
            <a:r>
              <a:rPr lang="en-US" i="1" dirty="0"/>
              <a:t>Large learning rates can be destabilizing in the beginning. </a:t>
            </a:r>
            <a:r>
              <a:rPr lang="en-US" dirty="0"/>
              <a:t> Why?</a:t>
            </a:r>
          </a:p>
          <a:p>
            <a:pPr lvl="1"/>
            <a:r>
              <a:rPr lang="en-US" b="1" dirty="0"/>
              <a:t>Gradual warmup solution:</a:t>
            </a:r>
            <a:r>
              <a:rPr lang="en-US" dirty="0"/>
              <a:t> increase learning rate scaling from constant to linear in first few epochs</a:t>
            </a:r>
          </a:p>
          <a:p>
            <a:pPr lvl="1"/>
            <a:r>
              <a:rPr lang="en-US" dirty="0"/>
              <a:t>Doesn’t help for very large k…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2975C-E185-D948-9885-9610EDF7E805}"/>
              </a:ext>
            </a:extLst>
          </p:cNvPr>
          <p:cNvGrpSpPr/>
          <p:nvPr/>
        </p:nvGrpSpPr>
        <p:grpSpPr>
          <a:xfrm>
            <a:off x="1977335" y="1945561"/>
            <a:ext cx="8237330" cy="1401630"/>
            <a:chOff x="1681922" y="2271892"/>
            <a:chExt cx="8237330" cy="1401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5952EE-65D1-BC4A-9320-7B03A11D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922" y="2494169"/>
              <a:ext cx="8237330" cy="11793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BA2CE9-EB3F-1843-9537-5B51A222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807583">
              <a:off x="3787227" y="2449714"/>
              <a:ext cx="641896" cy="28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7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8311-B67B-9141-B99E-BDDEC6DD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E0F56-2042-664C-ABDE-3889089FE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Independent Batch Norm</a:t>
            </a:r>
            <a:r>
              <a:rPr lang="en-US" dirty="0"/>
              <a:t>: Batch norm calculation applies only to local batch size (n).</a:t>
            </a:r>
            <a:endParaRPr lang="en-US" b="1" dirty="0"/>
          </a:p>
          <a:p>
            <a:r>
              <a:rPr lang="en-US" b="1" dirty="0"/>
              <a:t>All-Reduce:</a:t>
            </a:r>
            <a:r>
              <a:rPr lang="en-US" dirty="0"/>
              <a:t> Recursive halving and doubling algorithm</a:t>
            </a:r>
          </a:p>
          <a:p>
            <a:pPr lvl="1"/>
            <a:r>
              <a:rPr lang="en-US" dirty="0"/>
              <a:t>Used instead of popular ring reduction (fewer rounds)</a:t>
            </a:r>
          </a:p>
          <a:p>
            <a:r>
              <a:rPr lang="en-US" b="1" dirty="0" err="1">
                <a:sym typeface="Wingdings" pitchFamily="2" charset="2"/>
              </a:rPr>
              <a:t>Gloo</a:t>
            </a:r>
            <a:r>
              <a:rPr lang="en-US" dirty="0">
                <a:sym typeface="Wingdings" pitchFamily="2" charset="2"/>
              </a:rPr>
              <a:t> a library for efficient collective communications</a:t>
            </a:r>
            <a:endParaRPr lang="en-US" b="1" dirty="0"/>
          </a:p>
          <a:p>
            <a:r>
              <a:rPr lang="en-US" b="1" dirty="0"/>
              <a:t>Big Basin GPU Servers:</a:t>
            </a:r>
            <a:r>
              <a:rPr lang="en-US" dirty="0"/>
              <a:t> Designed for deep learning workloads</a:t>
            </a:r>
          </a:p>
          <a:p>
            <a:pPr lvl="1"/>
            <a:r>
              <a:rPr lang="en-US" dirty="0"/>
              <a:t>Analysis of communication requirements </a:t>
            </a:r>
            <a:r>
              <a:rPr lang="en-US" dirty="0">
                <a:sym typeface="Wingdings" pitchFamily="2" charset="2"/>
              </a:rPr>
              <a:t> latency bound</a:t>
            </a:r>
          </a:p>
          <a:p>
            <a:r>
              <a:rPr lang="en-US" b="1" dirty="0"/>
              <a:t>No discussion on straggler or fault-tolerance</a:t>
            </a:r>
          </a:p>
          <a:p>
            <a:pPr lvl="1"/>
            <a:r>
              <a:rPr lang="en-US" b="1" dirty="0"/>
              <a:t>Why?!</a:t>
            </a:r>
          </a:p>
        </p:txBody>
      </p:sp>
    </p:spTree>
    <p:extLst>
      <p:ext uri="{BB962C8B-B14F-4D97-AF65-F5344CB8AC3E}">
        <p14:creationId xmlns:p14="http://schemas.microsoft.com/office/powerpoint/2010/main" val="39146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C80F-8821-754C-912F-C9A31A3F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256" y="3118757"/>
            <a:ext cx="4234543" cy="3058207"/>
          </a:xfrm>
        </p:spPr>
        <p:txBody>
          <a:bodyPr/>
          <a:lstStyle/>
          <a:p>
            <a:pPr marL="14287" indent="0">
              <a:buNone/>
            </a:pPr>
            <a:r>
              <a:rPr lang="en-US" dirty="0"/>
              <a:t>All curves closely match using the linear scaling rule.</a:t>
            </a:r>
          </a:p>
          <a:p>
            <a:pPr marL="14287" indent="0">
              <a:buNone/>
            </a:pPr>
            <a:r>
              <a:rPr lang="en-US" dirty="0"/>
              <a:t>Note learning rate schedule drops.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25625"/>
            <a:ext cx="664787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C7669-FF5A-B842-96F0-B9197C4ABDC1}"/>
              </a:ext>
            </a:extLst>
          </p:cNvPr>
          <p:cNvSpPr txBox="1"/>
          <p:nvPr/>
        </p:nvSpPr>
        <p:spPr>
          <a:xfrm>
            <a:off x="2965785" y="1646238"/>
            <a:ext cx="25298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Training vs Validation</a:t>
            </a:r>
          </a:p>
        </p:txBody>
      </p:sp>
    </p:spTree>
    <p:extLst>
      <p:ext uri="{BB962C8B-B14F-4D97-AF65-F5344CB8AC3E}">
        <p14:creationId xmlns:p14="http://schemas.microsoft.com/office/powerpoint/2010/main" val="3520860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97B-CCD6-4142-A55E-DEF28B0E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91754-A0FF-3641-A7E4-136B0623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0" y="1309155"/>
            <a:ext cx="5226890" cy="3421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5BB60A-66D4-634D-956A-69017AE5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124489"/>
            <a:ext cx="5774570" cy="33269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76AD138-BF6A-824D-BFF7-896DCBB4B5A5}"/>
              </a:ext>
            </a:extLst>
          </p:cNvPr>
          <p:cNvGrpSpPr/>
          <p:nvPr/>
        </p:nvGrpSpPr>
        <p:grpSpPr>
          <a:xfrm>
            <a:off x="2045917" y="4976468"/>
            <a:ext cx="2315597" cy="1444492"/>
            <a:chOff x="4352794" y="2404997"/>
            <a:chExt cx="2630466" cy="16409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AED48-27E1-6942-819F-3504A4034625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“Learning”</a:t>
              </a:r>
              <a:br>
                <a:rPr lang="en-US" sz="2800" dirty="0"/>
              </a:br>
              <a:r>
                <a:rPr lang="en-US" sz="2800" dirty="0"/>
                <a:t>Epoch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7270D-167D-7548-B38A-3D91EB6E5956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9EB8DFF8-C1C6-7A42-BE87-165703585BCD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C3A7BE-52BD-9240-8E22-42FC4653EDA7}"/>
              </a:ext>
            </a:extLst>
          </p:cNvPr>
          <p:cNvGrpSpPr/>
          <p:nvPr/>
        </p:nvGrpSpPr>
        <p:grpSpPr>
          <a:xfrm>
            <a:off x="7830487" y="4976468"/>
            <a:ext cx="2315597" cy="1444492"/>
            <a:chOff x="8741695" y="2404997"/>
            <a:chExt cx="2630466" cy="16409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597431-9E1B-D245-895A-E89DFBE83144}"/>
                </a:ext>
              </a:extLst>
            </p:cNvPr>
            <p:cNvSpPr txBox="1"/>
            <p:nvPr/>
          </p:nvSpPr>
          <p:spPr>
            <a:xfrm>
              <a:off x="9187232" y="2404997"/>
              <a:ext cx="1739395" cy="148023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dirty="0"/>
                <a:t>Epoch</a:t>
              </a:r>
            </a:p>
            <a:p>
              <a:pPr algn="ctr">
                <a:lnSpc>
                  <a:spcPct val="150000"/>
                </a:lnSpc>
              </a:pPr>
              <a:r>
                <a:rPr lang="en-US" sz="2800" dirty="0"/>
                <a:t>Second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0139E4-1432-0045-AF06-5286E7B04E0B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Double Bracket 15">
              <a:extLst>
                <a:ext uri="{FF2B5EF4-FFF2-40B4-BE49-F238E27FC236}">
                  <a16:creationId xmlns:a16="http://schemas.microsoft.com/office/drawing/2014/main" id="{460AD711-8508-B846-95F6-2318F8A1ECDC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A85E912-3AFB-7A45-BF17-2D2081197BB9}"/>
              </a:ext>
            </a:extLst>
          </p:cNvPr>
          <p:cNvSpPr txBox="1"/>
          <p:nvPr/>
        </p:nvSpPr>
        <p:spPr>
          <a:xfrm>
            <a:off x="1652990" y="6325315"/>
            <a:ext cx="34163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3FAD2-5AC1-DA4B-9F28-ADA58BFCA8D2}"/>
              </a:ext>
            </a:extLst>
          </p:cNvPr>
          <p:cNvSpPr txBox="1"/>
          <p:nvPr/>
        </p:nvSpPr>
        <p:spPr>
          <a:xfrm>
            <a:off x="8341314" y="6325315"/>
            <a:ext cx="141256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59609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0BFB-A138-4744-9D66-27A8C17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Metric of Success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C7981-DF37-744C-AE97-95DBBCF8EEEB}"/>
              </a:ext>
            </a:extLst>
          </p:cNvPr>
          <p:cNvGrpSpPr/>
          <p:nvPr/>
        </p:nvGrpSpPr>
        <p:grpSpPr>
          <a:xfrm>
            <a:off x="4987077" y="2918564"/>
            <a:ext cx="2630466" cy="1640910"/>
            <a:chOff x="4352794" y="2404997"/>
            <a:chExt cx="2630466" cy="16409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53D97-3AA6-1E42-BF58-97479C648BF4}"/>
                </a:ext>
              </a:extLst>
            </p:cNvPr>
            <p:cNvSpPr txBox="1"/>
            <p:nvPr/>
          </p:nvSpPr>
          <p:spPr>
            <a:xfrm>
              <a:off x="4554793" y="2404997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  <a:br>
                <a:rPr lang="en-US" sz="3200" dirty="0"/>
              </a:br>
              <a:r>
                <a:rPr lang="en-US" sz="3200" dirty="0"/>
                <a:t>Record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AD3F44-B87D-4E48-A7B3-83A74761F62E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78FF54FE-5DFB-504A-A3CE-9AB85E4A8779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81E8E-7D5C-BC42-932B-67175259F804}"/>
              </a:ext>
            </a:extLst>
          </p:cNvPr>
          <p:cNvGrpSpPr/>
          <p:nvPr/>
        </p:nvGrpSpPr>
        <p:grpSpPr>
          <a:xfrm>
            <a:off x="9019233" y="2918564"/>
            <a:ext cx="2630466" cy="1640910"/>
            <a:chOff x="8741695" y="2404997"/>
            <a:chExt cx="2630466" cy="1640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B0138-64C2-8445-856F-E669FDEC5CE1}"/>
                </a:ext>
              </a:extLst>
            </p:cNvPr>
            <p:cNvSpPr txBox="1"/>
            <p:nvPr/>
          </p:nvSpPr>
          <p:spPr>
            <a:xfrm>
              <a:off x="9195956" y="2404997"/>
              <a:ext cx="1721946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Record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FFA31-7D52-0649-8712-1038FD2B6824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E58E5B6C-20FC-5A48-ADBC-15B01E3577CD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7A90DB-7031-584E-BB26-AA788C5C8ED4}"/>
              </a:ext>
            </a:extLst>
          </p:cNvPr>
          <p:cNvSpPr txBox="1"/>
          <p:nvPr/>
        </p:nvSpPr>
        <p:spPr>
          <a:xfrm>
            <a:off x="8115447" y="3415854"/>
            <a:ext cx="40588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997D0-4A99-CF44-9756-25EE8F2F16CE}"/>
              </a:ext>
            </a:extLst>
          </p:cNvPr>
          <p:cNvGrpSpPr/>
          <p:nvPr/>
        </p:nvGrpSpPr>
        <p:grpSpPr>
          <a:xfrm>
            <a:off x="895611" y="2918564"/>
            <a:ext cx="2630466" cy="1640910"/>
            <a:chOff x="31315" y="2430049"/>
            <a:chExt cx="2630466" cy="1640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D103A-CC16-8944-A987-0CF85C34D70C}"/>
                </a:ext>
              </a:extLst>
            </p:cNvPr>
            <p:cNvSpPr txBox="1"/>
            <p:nvPr/>
          </p:nvSpPr>
          <p:spPr>
            <a:xfrm>
              <a:off x="233310" y="2430049"/>
              <a:ext cx="2307042" cy="147598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“Learning”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/>
                <a:t>Second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6D503B-DDB6-BA42-A71F-52765CCC113E}"/>
                </a:ext>
              </a:extLst>
            </p:cNvPr>
            <p:cNvCxnSpPr/>
            <p:nvPr/>
          </p:nvCxnSpPr>
          <p:spPr>
            <a:xfrm>
              <a:off x="338203" y="3244241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BE323F8A-9795-0348-B229-20256C6CEAF6}"/>
                </a:ext>
              </a:extLst>
            </p:cNvPr>
            <p:cNvSpPr/>
            <p:nvPr/>
          </p:nvSpPr>
          <p:spPr>
            <a:xfrm>
              <a:off x="31315" y="2430049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013F08-8D2B-A844-944C-711CFFA139FF}"/>
              </a:ext>
            </a:extLst>
          </p:cNvPr>
          <p:cNvSpPr txBox="1"/>
          <p:nvPr/>
        </p:nvSpPr>
        <p:spPr>
          <a:xfrm>
            <a:off x="4023981" y="3415854"/>
            <a:ext cx="46519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73322-A8A1-AC4D-B3EF-B1219F1867DF}"/>
              </a:ext>
            </a:extLst>
          </p:cNvPr>
          <p:cNvSpPr txBox="1"/>
          <p:nvPr/>
        </p:nvSpPr>
        <p:spPr>
          <a:xfrm>
            <a:off x="4621608" y="4675839"/>
            <a:ext cx="3441968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2"/>
                </a:solidFill>
              </a:rPr>
              <a:t>Convergence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Machine Learning 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494A1-B1BD-C84D-83D0-07D6AB9C9834}"/>
              </a:ext>
            </a:extLst>
          </p:cNvPr>
          <p:cNvSpPr txBox="1"/>
          <p:nvPr/>
        </p:nvSpPr>
        <p:spPr>
          <a:xfrm>
            <a:off x="9252279" y="4675839"/>
            <a:ext cx="2164374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accent5"/>
                </a:solidFill>
              </a:rPr>
              <a:t>Throughput</a:t>
            </a:r>
            <a:endParaRPr lang="en-US" sz="2800" dirty="0">
              <a:solidFill>
                <a:schemeClr val="accent5"/>
              </a:solidFill>
            </a:endParaRPr>
          </a:p>
          <a:p>
            <a:pPr algn="ctr"/>
            <a:r>
              <a:rPr lang="en-US" sz="2800" b="1" dirty="0">
                <a:solidFill>
                  <a:schemeClr val="accent5"/>
                </a:solidFill>
              </a:rPr>
              <a:t>System</a:t>
            </a: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Property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B7E56B-5446-C846-B55A-5D6B432A0A3B}"/>
              </a:ext>
            </a:extLst>
          </p:cNvPr>
          <p:cNvSpPr/>
          <p:nvPr/>
        </p:nvSpPr>
        <p:spPr>
          <a:xfrm>
            <a:off x="4992115" y="1495044"/>
            <a:ext cx="3441968" cy="1094093"/>
          </a:xfrm>
          <a:prstGeom prst="wedgeRoundRectCallout">
            <a:avLst>
              <a:gd name="adj1" fmla="val -9188"/>
              <a:gd name="adj2" fmla="val 9913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measure</a:t>
            </a:r>
            <a:br>
              <a:rPr lang="en-US" sz="2400" dirty="0"/>
            </a:br>
            <a:r>
              <a:rPr lang="en-US" sz="3200" dirty="0"/>
              <a:t>Learning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004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25D6-C527-AF4B-AEA5-F04112EE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9878-D50F-F447-AFBC-07DE76E8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ResNet-50 to state-of-the-art on 256 GPUs in 1 hour</a:t>
            </a:r>
          </a:p>
          <a:p>
            <a:pPr lvl="1"/>
            <a:r>
              <a:rPr lang="en-US" dirty="0"/>
              <a:t>90% scaling efficiency</a:t>
            </a:r>
          </a:p>
          <a:p>
            <a:endParaRPr lang="en-US" dirty="0"/>
          </a:p>
          <a:p>
            <a:r>
              <a:rPr lang="en-US" dirty="0"/>
              <a:t>Fairly careful study of the linear scaling rule</a:t>
            </a:r>
          </a:p>
          <a:p>
            <a:pPr lvl="1"/>
            <a:r>
              <a:rPr lang="en-US" dirty="0"/>
              <a:t>Observed limits to linear scaling do not depend on dataset size</a:t>
            </a:r>
          </a:p>
          <a:p>
            <a:pPr lvl="1"/>
            <a:r>
              <a:rPr lang="en-US" dirty="0"/>
              <a:t>Cannot scale parallelism with dataset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4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87CA-266B-5648-8FE0-3F8C9EDE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C9BD8-23C5-3A4C-B9C7-3C26A0FA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early (this paper is not yet published)</a:t>
            </a:r>
          </a:p>
          <a:p>
            <a:r>
              <a:rPr lang="en-US" dirty="0"/>
              <a:t>Ideas that will appear in other papers</a:t>
            </a:r>
          </a:p>
          <a:p>
            <a:pPr lvl="1"/>
            <a:r>
              <a:rPr lang="en-US" dirty="0"/>
              <a:t>Linear rate scaling</a:t>
            </a:r>
          </a:p>
          <a:p>
            <a:pPr lvl="1"/>
            <a:r>
              <a:rPr lang="en-US" dirty="0"/>
              <a:t>Independent batch norm</a:t>
            </a:r>
          </a:p>
          <a:p>
            <a:r>
              <a:rPr lang="en-US" dirty="0"/>
              <a:t>Paper points to limits of Synchronous SGD </a:t>
            </a:r>
            <a:r>
              <a:rPr lang="en-US" dirty="0">
                <a:sym typeface="Wingdings" pitchFamily="2" charset="2"/>
              </a:rPr>
              <a:t> need new methods to accelerate training</a:t>
            </a:r>
          </a:p>
          <a:p>
            <a:pPr lvl="1"/>
            <a:r>
              <a:rPr lang="en-US" dirty="0" err="1">
                <a:sym typeface="Wingdings" pitchFamily="2" charset="2"/>
              </a:rPr>
              <a:t>Eg.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dirty="0" err="1">
                <a:sym typeface="Wingdings" pitchFamily="2" charset="2"/>
              </a:rPr>
              <a:t>Fast.ai</a:t>
            </a:r>
            <a:r>
              <a:rPr lang="en-US" dirty="0">
                <a:sym typeface="Wingdings" pitchFamily="2" charset="2"/>
              </a:rPr>
              <a:t>  curriculum learning though scale variation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0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BB15-548D-394B-9148-F4175CC4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98333-3B2A-684C-A302-938A7EB7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9852" cy="4351339"/>
          </a:xfrm>
        </p:spPr>
        <p:txBody>
          <a:bodyPr/>
          <a:lstStyle/>
          <a:p>
            <a:r>
              <a:rPr lang="en-US" dirty="0"/>
              <a:t>Distributed model training is not very common. Why?</a:t>
            </a:r>
          </a:p>
          <a:p>
            <a:r>
              <a:rPr lang="en-US" dirty="0"/>
              <a:t>Should we return to asynchrony?</a:t>
            </a:r>
          </a:p>
          <a:p>
            <a:pPr lvl="1"/>
            <a:r>
              <a:rPr lang="en-US" dirty="0"/>
              <a:t>What is needed to address issues with asynchronous training?</a:t>
            </a:r>
          </a:p>
          <a:p>
            <a:r>
              <a:rPr lang="en-US" dirty="0"/>
              <a:t>How will changes in hardware affect distributed training</a:t>
            </a:r>
          </a:p>
          <a:p>
            <a:pPr lvl="1"/>
            <a:r>
              <a:rPr lang="en-US" dirty="0"/>
              <a:t>E.g., faster GPUs </a:t>
            </a:r>
            <a:r>
              <a:rPr lang="en-US" dirty="0">
                <a:sym typeface="Wingdings" pitchFamily="2" charset="2"/>
              </a:rPr>
              <a:t> larger batches, faster networks  smaller batches … </a:t>
            </a:r>
          </a:p>
          <a:p>
            <a:r>
              <a:rPr lang="en-US" dirty="0">
                <a:sym typeface="Wingdings" pitchFamily="2" charset="2"/>
              </a:rPr>
              <a:t>How will the emergence of “dynamic models” and large “mixture of expert models” affect distributed training?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90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8264F-1E1C-DE45-90F0-ED5B38CB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49E5E2-5843-0448-9771-15A14926F547}"/>
              </a:ext>
            </a:extLst>
          </p:cNvPr>
          <p:cNvCxnSpPr/>
          <p:nvPr/>
        </p:nvCxnSpPr>
        <p:spPr>
          <a:xfrm flipV="1">
            <a:off x="2460063" y="1736628"/>
            <a:ext cx="0" cy="40467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63813A-49C7-B745-ABDA-0B23D554D180}"/>
              </a:ext>
            </a:extLst>
          </p:cNvPr>
          <p:cNvCxnSpPr/>
          <p:nvPr/>
        </p:nvCxnSpPr>
        <p:spPr>
          <a:xfrm>
            <a:off x="2148778" y="5452593"/>
            <a:ext cx="74935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29B277C-3433-9E4A-B8DF-378022F44DE5}"/>
              </a:ext>
            </a:extLst>
          </p:cNvPr>
          <p:cNvSpPr txBox="1"/>
          <p:nvPr/>
        </p:nvSpPr>
        <p:spPr>
          <a:xfrm>
            <a:off x="5403829" y="5445327"/>
            <a:ext cx="13195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FFF5B-124B-E84F-AEBE-B41449AB5CB2}"/>
              </a:ext>
            </a:extLst>
          </p:cNvPr>
          <p:cNvSpPr txBox="1"/>
          <p:nvPr/>
        </p:nvSpPr>
        <p:spPr>
          <a:xfrm rot="16200000">
            <a:off x="1321139" y="3240668"/>
            <a:ext cx="1258678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4000" dirty="0"/>
              <a:t>Error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5F7922-4E8B-8D4E-B5B5-48BAEED3D663}"/>
              </a:ext>
            </a:extLst>
          </p:cNvPr>
          <p:cNvGrpSpPr/>
          <p:nvPr/>
        </p:nvGrpSpPr>
        <p:grpSpPr>
          <a:xfrm>
            <a:off x="2771349" y="2096552"/>
            <a:ext cx="6839854" cy="2918298"/>
            <a:chOff x="3197234" y="2246864"/>
            <a:chExt cx="6839854" cy="291829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7BCDF61-E22E-924E-8492-3F03F519A5BD}"/>
                </a:ext>
              </a:extLst>
            </p:cNvPr>
            <p:cNvSpPr/>
            <p:nvPr/>
          </p:nvSpPr>
          <p:spPr>
            <a:xfrm>
              <a:off x="3197234" y="2246864"/>
              <a:ext cx="6556443" cy="2918298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2918298">
                  <a:moveTo>
                    <a:pt x="0" y="0"/>
                  </a:moveTo>
                  <a:cubicBezTo>
                    <a:pt x="1854740" y="1984443"/>
                    <a:pt x="1822315" y="2412459"/>
                    <a:pt x="6556443" y="2918298"/>
                  </a:cubicBezTo>
                </a:path>
              </a:pathLst>
            </a:custGeom>
            <a:noFill/>
            <a:ln w="53975"/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F1E75-E7C9-2344-9839-4D1B63A2438E}"/>
                </a:ext>
              </a:extLst>
            </p:cNvPr>
            <p:cNvSpPr txBox="1"/>
            <p:nvPr/>
          </p:nvSpPr>
          <p:spPr>
            <a:xfrm rot="411426">
              <a:off x="7042357" y="4433433"/>
              <a:ext cx="2994731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5"/>
                  </a:solidFill>
                </a:rPr>
                <a:t>Training Error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32280B-091E-8A4D-9233-8AFFDB89EB1C}"/>
              </a:ext>
            </a:extLst>
          </p:cNvPr>
          <p:cNvGrpSpPr/>
          <p:nvPr/>
        </p:nvGrpSpPr>
        <p:grpSpPr>
          <a:xfrm>
            <a:off x="3082634" y="2005009"/>
            <a:ext cx="6771557" cy="1754972"/>
            <a:chOff x="3508519" y="2155321"/>
            <a:chExt cx="6771557" cy="175497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33BC2FC-D15A-5749-BFF4-4DCDFEA453AF}"/>
                </a:ext>
              </a:extLst>
            </p:cNvPr>
            <p:cNvSpPr/>
            <p:nvPr/>
          </p:nvSpPr>
          <p:spPr>
            <a:xfrm>
              <a:off x="3508519" y="2155321"/>
              <a:ext cx="6556443" cy="1754972"/>
            </a:xfrm>
            <a:custGeom>
              <a:avLst/>
              <a:gdLst>
                <a:gd name="connsiteX0" fmla="*/ 92234 w 6648677"/>
                <a:gd name="connsiteY0" fmla="*/ 0 h 2918298"/>
                <a:gd name="connsiteX1" fmla="*/ 909358 w 6648677"/>
                <a:gd name="connsiteY1" fmla="*/ 1906621 h 2918298"/>
                <a:gd name="connsiteX2" fmla="*/ 6648677 w 6648677"/>
                <a:gd name="connsiteY2" fmla="*/ 2918298 h 2918298"/>
                <a:gd name="connsiteX0" fmla="*/ 11848 w 6568291"/>
                <a:gd name="connsiteY0" fmla="*/ 0 h 2918298"/>
                <a:gd name="connsiteX1" fmla="*/ 2054657 w 6568291"/>
                <a:gd name="connsiteY1" fmla="*/ 2178995 h 2918298"/>
                <a:gd name="connsiteX2" fmla="*/ 6568291 w 6568291"/>
                <a:gd name="connsiteY2" fmla="*/ 2918298 h 2918298"/>
                <a:gd name="connsiteX0" fmla="*/ 0 w 6556443"/>
                <a:gd name="connsiteY0" fmla="*/ 0 h 2918298"/>
                <a:gd name="connsiteX1" fmla="*/ 2042809 w 6556443"/>
                <a:gd name="connsiteY1" fmla="*/ 2178995 h 2918298"/>
                <a:gd name="connsiteX2" fmla="*/ 6556443 w 6556443"/>
                <a:gd name="connsiteY2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2918298"/>
                <a:gd name="connsiteX1" fmla="*/ 6556443 w 6556443"/>
                <a:gd name="connsiteY1" fmla="*/ 2918298 h 2918298"/>
                <a:gd name="connsiteX0" fmla="*/ 0 w 6556443"/>
                <a:gd name="connsiteY0" fmla="*/ 0 h 979386"/>
                <a:gd name="connsiteX1" fmla="*/ 6556443 w 6556443"/>
                <a:gd name="connsiteY1" fmla="*/ 758757 h 979386"/>
                <a:gd name="connsiteX0" fmla="*/ 0 w 6556443"/>
                <a:gd name="connsiteY0" fmla="*/ 0 h 1754972"/>
                <a:gd name="connsiteX1" fmla="*/ 6556443 w 6556443"/>
                <a:gd name="connsiteY1" fmla="*/ 758757 h 175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443" h="1754972">
                  <a:moveTo>
                    <a:pt x="0" y="0"/>
                  </a:moveTo>
                  <a:cubicBezTo>
                    <a:pt x="1854740" y="1984443"/>
                    <a:pt x="3437106" y="2354093"/>
                    <a:pt x="6556443" y="758757"/>
                  </a:cubicBezTo>
                </a:path>
              </a:pathLst>
            </a:custGeom>
            <a:noFill/>
            <a:ln w="539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24C877-277D-9A44-A5D1-E1B677C7B5CC}"/>
                </a:ext>
              </a:extLst>
            </p:cNvPr>
            <p:cNvSpPr txBox="1"/>
            <p:nvPr/>
          </p:nvSpPr>
          <p:spPr>
            <a:xfrm rot="20139133">
              <a:off x="7737392" y="2651480"/>
              <a:ext cx="2542684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</a:rPr>
                <a:t>Test* Error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F6D1E2-F33B-5A41-A6C9-291F28C6D033}"/>
              </a:ext>
            </a:extLst>
          </p:cNvPr>
          <p:cNvSpPr txBox="1"/>
          <p:nvPr/>
        </p:nvSpPr>
        <p:spPr>
          <a:xfrm>
            <a:off x="375411" y="6364356"/>
            <a:ext cx="1181658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*If you are making modeling decisions based on this then it should be called validation error.  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73790492-C190-AB4D-8C07-3D350297BA42}"/>
              </a:ext>
            </a:extLst>
          </p:cNvPr>
          <p:cNvSpPr/>
          <p:nvPr/>
        </p:nvSpPr>
        <p:spPr>
          <a:xfrm>
            <a:off x="8342334" y="901874"/>
            <a:ext cx="2680570" cy="834754"/>
          </a:xfrm>
          <a:prstGeom prst="wedgeRoundRectCallout">
            <a:avLst>
              <a:gd name="adj1" fmla="val -20833"/>
              <a:gd name="adj2" fmla="val 9551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thing we want to minimize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999C544-E79B-EA46-8D32-35A34E64E0FC}"/>
              </a:ext>
            </a:extLst>
          </p:cNvPr>
          <p:cNvSpPr/>
          <p:nvPr/>
        </p:nvSpPr>
        <p:spPr>
          <a:xfrm>
            <a:off x="9031265" y="3156298"/>
            <a:ext cx="2419611" cy="999261"/>
          </a:xfrm>
          <a:prstGeom prst="wedgeRoundRectCallout">
            <a:avLst>
              <a:gd name="adj1" fmla="val -45622"/>
              <a:gd name="adj2" fmla="val 80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what our training algorithm tries to minimize.</a:t>
            </a:r>
          </a:p>
        </p:txBody>
      </p:sp>
    </p:spTree>
    <p:extLst>
      <p:ext uri="{BB962C8B-B14F-4D97-AF65-F5344CB8AC3E}">
        <p14:creationId xmlns:p14="http://schemas.microsoft.com/office/powerpoint/2010/main" val="225475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5C8B-EAA8-5341-AAB3-0527E099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4B15-85A0-FE4A-BC23-A7477298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training time to </a:t>
            </a:r>
            <a:r>
              <a:rPr lang="en-US" i="1" dirty="0"/>
              <a:t>“best model”</a:t>
            </a:r>
          </a:p>
          <a:p>
            <a:pPr lvl="1"/>
            <a:r>
              <a:rPr lang="en-US" dirty="0"/>
              <a:t>Best model measured in terms of test error</a:t>
            </a:r>
          </a:p>
          <a:p>
            <a:r>
              <a:rPr lang="en-US" dirty="0"/>
              <a:t>Other Concerns?</a:t>
            </a:r>
          </a:p>
          <a:p>
            <a:pPr lvl="1"/>
            <a:r>
              <a:rPr lang="en-US" b="1" dirty="0"/>
              <a:t>Complexity</a:t>
            </a:r>
            <a:r>
              <a:rPr lang="en-US" dirty="0"/>
              <a:t>: </a:t>
            </a:r>
            <a:r>
              <a:rPr lang="en-US" i="1" dirty="0"/>
              <a:t>Does the approach introduce additional training complexity (e.g., hyper-parameters)</a:t>
            </a:r>
          </a:p>
          <a:p>
            <a:pPr lvl="1"/>
            <a:r>
              <a:rPr lang="en-US" b="1" dirty="0"/>
              <a:t>Stability</a:t>
            </a:r>
            <a:r>
              <a:rPr lang="en-US" dirty="0"/>
              <a:t>: </a:t>
            </a:r>
            <a:r>
              <a:rPr lang="en-US" i="1" dirty="0"/>
              <a:t>How consistently does the system train the model?</a:t>
            </a:r>
          </a:p>
          <a:p>
            <a:pPr marL="1428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papers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9151"/>
            <a:ext cx="4890485" cy="6342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F0E06-CEF8-6144-BA84-968E3D5A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51" y="2089151"/>
            <a:ext cx="5265174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1311588" y="1640164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D23EC-DA87-8C4D-B179-F2A73A9FCBC9}"/>
              </a:ext>
            </a:extLst>
          </p:cNvPr>
          <p:cNvSpPr txBox="1"/>
          <p:nvPr/>
        </p:nvSpPr>
        <p:spPr>
          <a:xfrm>
            <a:off x="7739341" y="1629054"/>
            <a:ext cx="32576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2018 (Unpublished on </a:t>
            </a:r>
            <a:r>
              <a:rPr lang="en-US" dirty="0" err="1"/>
              <a:t>Arxiv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758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71C1E-8061-8042-9E7C-89953D64DAE7}"/>
              </a:ext>
            </a:extLst>
          </p:cNvPr>
          <p:cNvSpPr/>
          <p:nvPr/>
        </p:nvSpPr>
        <p:spPr>
          <a:xfrm>
            <a:off x="7567961" y="2036956"/>
            <a:ext cx="594732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ABD4C2-296E-2243-837E-2CE1122DC71B}"/>
              </a:ext>
            </a:extLst>
          </p:cNvPr>
          <p:cNvSpPr/>
          <p:nvPr/>
        </p:nvSpPr>
        <p:spPr>
          <a:xfrm>
            <a:off x="9363308" y="2293434"/>
            <a:ext cx="654205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070A9E-67D5-F84D-8BDF-90322CD4EC39}"/>
              </a:ext>
            </a:extLst>
          </p:cNvPr>
          <p:cNvSpPr/>
          <p:nvPr/>
        </p:nvSpPr>
        <p:spPr>
          <a:xfrm>
            <a:off x="8983874" y="2045891"/>
            <a:ext cx="594732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7237C3-902D-5641-80BA-D28B323A690A}"/>
              </a:ext>
            </a:extLst>
          </p:cNvPr>
          <p:cNvSpPr/>
          <p:nvPr/>
        </p:nvSpPr>
        <p:spPr>
          <a:xfrm>
            <a:off x="8073801" y="2170771"/>
            <a:ext cx="540665" cy="14868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63D84-0345-FA4A-B264-451BA82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0"/>
            <a:ext cx="6819900" cy="2608263"/>
          </a:xfrm>
        </p:spPr>
        <p:txBody>
          <a:bodyPr>
            <a:normAutofit/>
          </a:bodyPr>
          <a:lstStyle/>
          <a:p>
            <a:r>
              <a:rPr lang="en-US" dirty="0"/>
              <a:t>Large Scale </a:t>
            </a:r>
            <a:br>
              <a:rPr lang="en-US" dirty="0"/>
            </a:br>
            <a:r>
              <a:rPr lang="en-US" dirty="0"/>
              <a:t>Distributed </a:t>
            </a:r>
            <a:br>
              <a:rPr lang="en-US" dirty="0"/>
            </a:br>
            <a:r>
              <a:rPr lang="en-US" dirty="0"/>
              <a:t>Deep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7C26-191D-9342-86BA-182B8696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46403"/>
            <a:ext cx="6262687" cy="812176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8832A-C45B-244E-8020-192F0A7056A5}"/>
              </a:ext>
            </a:extLst>
          </p:cNvPr>
          <p:cNvSpPr txBox="1"/>
          <p:nvPr/>
        </p:nvSpPr>
        <p:spPr>
          <a:xfrm>
            <a:off x="6910029" y="711476"/>
            <a:ext cx="39437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NIPS 2012 (Same Year as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9427F-2D10-7243-BE78-7AF4EEF7A149}"/>
              </a:ext>
            </a:extLst>
          </p:cNvPr>
          <p:cNvSpPr txBox="1"/>
          <p:nvPr/>
        </p:nvSpPr>
        <p:spPr>
          <a:xfrm>
            <a:off x="438150" y="2290726"/>
            <a:ext cx="52998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Described the system for the 2012 ICML Paper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9E115-656A-0645-B2CF-246F136C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0" y="2791794"/>
            <a:ext cx="5816758" cy="76162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5652A92-62FC-A046-B682-0276BAF71BE0}"/>
              </a:ext>
            </a:extLst>
          </p:cNvPr>
          <p:cNvGrpSpPr/>
          <p:nvPr/>
        </p:nvGrpSpPr>
        <p:grpSpPr>
          <a:xfrm>
            <a:off x="2208362" y="4127612"/>
            <a:ext cx="4019596" cy="2575053"/>
            <a:chOff x="2208362" y="4369154"/>
            <a:chExt cx="4019596" cy="25750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3134F34-8782-0C4B-8D5E-E9E9AEC4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362" y="4369154"/>
              <a:ext cx="4019596" cy="25750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A43DDC-A7C0-6D40-8C04-658C24F39644}"/>
                </a:ext>
              </a:extLst>
            </p:cNvPr>
            <p:cNvSpPr txBox="1"/>
            <p:nvPr/>
          </p:nvSpPr>
          <p:spPr>
            <a:xfrm>
              <a:off x="2312598" y="4369154"/>
              <a:ext cx="2719014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Discovers Cat Features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AAE7B7-832A-964B-AD85-0EEC19AF5DDD}"/>
              </a:ext>
            </a:extLst>
          </p:cNvPr>
          <p:cNvGrpSpPr/>
          <p:nvPr/>
        </p:nvGrpSpPr>
        <p:grpSpPr>
          <a:xfrm rot="20431469">
            <a:off x="8189854" y="4654408"/>
            <a:ext cx="2777507" cy="1336049"/>
            <a:chOff x="-5210355" y="3378703"/>
            <a:chExt cx="3001993" cy="13830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Process 18">
              <a:extLst>
                <a:ext uri="{FF2B5EF4-FFF2-40B4-BE49-F238E27FC236}">
                  <a16:creationId xmlns:a16="http://schemas.microsoft.com/office/drawing/2014/main" id="{9FA9E2AF-A66A-3C4F-8215-496B4139C512}"/>
                </a:ext>
              </a:extLst>
            </p:cNvPr>
            <p:cNvSpPr/>
            <p:nvPr/>
          </p:nvSpPr>
          <p:spPr>
            <a:xfrm>
              <a:off x="-5210355" y="3778370"/>
              <a:ext cx="3001993" cy="983411"/>
            </a:xfrm>
            <a:prstGeom prst="flowChartProcess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>
                  <a:solidFill>
                    <a:schemeClr val="accent4"/>
                  </a:solidFill>
                  <a:latin typeface="Comic Sans MS" panose="030F0902030302020204" pitchFamily="66" charset="0"/>
                </a:rPr>
                <a:t>DistBelief</a:t>
              </a:r>
              <a:r>
                <a:rPr lang="en-US" sz="3200" dirty="0">
                  <a:solidFill>
                    <a:schemeClr val="accent4"/>
                  </a:solidFill>
                  <a:latin typeface="Comic Sans MS" panose="030F0902030302020204" pitchFamily="66" charset="0"/>
                </a:rPr>
                <a:t>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E02957-46BC-0249-A5B6-ED7B898FC3F7}"/>
                </a:ext>
              </a:extLst>
            </p:cNvPr>
            <p:cNvSpPr/>
            <p:nvPr/>
          </p:nvSpPr>
          <p:spPr>
            <a:xfrm>
              <a:off x="-5210355" y="3378703"/>
              <a:ext cx="3001993" cy="3996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33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19651</TotalTime>
  <Words>1965</Words>
  <Application>Microsoft Macintosh PowerPoint</Application>
  <PresentationFormat>Widescreen</PresentationFormat>
  <Paragraphs>383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Calibri</vt:lpstr>
      <vt:lpstr>Century Gothic</vt:lpstr>
      <vt:lpstr>Comic Sans MS</vt:lpstr>
      <vt:lpstr>Helvetica Neue</vt:lpstr>
      <vt:lpstr>Helvetica Neue Light</vt:lpstr>
      <vt:lpstr>Monaco</vt:lpstr>
      <vt:lpstr>Tahoma</vt:lpstr>
      <vt:lpstr>Wingdings</vt:lpstr>
      <vt:lpstr>1_Office Theme</vt:lpstr>
      <vt:lpstr>2_Office Theme</vt:lpstr>
      <vt:lpstr>PowerPoint Presentation</vt:lpstr>
      <vt:lpstr>What is the Problem Being Solved?</vt:lpstr>
      <vt:lpstr>On Dataset Size and Learning</vt:lpstr>
      <vt:lpstr>What are the Metrics of Success?</vt:lpstr>
      <vt:lpstr>Ideal Metric of Success</vt:lpstr>
      <vt:lpstr>Training and Validation </vt:lpstr>
      <vt:lpstr>Metrics of Success</vt:lpstr>
      <vt:lpstr>Two papers</vt:lpstr>
      <vt:lpstr>Large Scale  Distributed  Deep Networks</vt:lpstr>
      <vt:lpstr>Building High-Level Features Using Large Scale Unsupervised Learning</vt:lpstr>
      <vt:lpstr>More Context (ML circa 2012)</vt:lpstr>
      <vt:lpstr>Key Problems Addressed in  DistBelief Paper</vt:lpstr>
      <vt:lpstr>Crash Course  on Stochastic  Gradient Descent</vt:lpstr>
      <vt:lpstr>The Gradient Descent Algorithm</vt:lpstr>
      <vt:lpstr>The Gradient Descent Algorithm</vt:lpstr>
      <vt:lpstr>PowerPoint Presentation</vt:lpstr>
      <vt:lpstr>The Gradient Descent Algorithm</vt:lpstr>
      <vt:lpstr>The Gradient Descent Algorithm</vt:lpstr>
      <vt:lpstr>The Gradient Descent Algorithm</vt:lpstr>
      <vt:lpstr>PowerPoint Presentation</vt:lpstr>
      <vt:lpstr>Gradient Descent </vt:lpstr>
      <vt:lpstr>Stochastic Gradient  Descent </vt:lpstr>
      <vt:lpstr>How do you distribute SGD?</vt:lpstr>
      <vt:lpstr>Large Scale  Distributed  Deep Networks</vt:lpstr>
      <vt:lpstr>Combine Model and Data Parallelism</vt:lpstr>
      <vt:lpstr>Combine Model and Data Parallelism</vt:lpstr>
      <vt:lpstr>Sandblaster L-BFGS</vt:lpstr>
      <vt:lpstr>Combine Model and Data Parallelism</vt:lpstr>
      <vt:lpstr>Downpour SGD</vt:lpstr>
      <vt:lpstr>Parameter Servers</vt:lpstr>
      <vt:lpstr>Downpour SGD</vt:lpstr>
      <vt:lpstr>Adagrad Stabilization</vt:lpstr>
      <vt:lpstr>Warmstarting</vt:lpstr>
      <vt:lpstr>PowerPoint Presentation</vt:lpstr>
      <vt:lpstr>Key Results</vt:lpstr>
      <vt:lpstr>Key Results: Training and Test Error</vt:lpstr>
      <vt:lpstr>Why are they in the NY Times</vt:lpstr>
      <vt:lpstr>Long-term Impact</vt:lpstr>
      <vt:lpstr>Second Paper</vt:lpstr>
      <vt:lpstr>Contrasting to the first paper</vt:lpstr>
      <vt:lpstr>How do you distribute SGD?</vt:lpstr>
      <vt:lpstr>Batch Size Scaling</vt:lpstr>
      <vt:lpstr>Bigger isn’t Always Better</vt:lpstr>
      <vt:lpstr>Generalization Gap Problem</vt:lpstr>
      <vt:lpstr>Rough “Intuition” </vt:lpstr>
      <vt:lpstr>Solution: Linear Scaling Rule</vt:lpstr>
      <vt:lpstr>Other Details</vt:lpstr>
      <vt:lpstr>Key Results</vt:lpstr>
      <vt:lpstr>Key Results</vt:lpstr>
      <vt:lpstr>Key Results</vt:lpstr>
      <vt:lpstr>Long-term Impact</vt:lpstr>
      <vt:lpstr>Questions for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486</cp:revision>
  <cp:lastPrinted>2016-09-15T22:35:52Z</cp:lastPrinted>
  <dcterms:created xsi:type="dcterms:W3CDTF">2016-06-11T00:34:45Z</dcterms:created>
  <dcterms:modified xsi:type="dcterms:W3CDTF">2019-03-18T18:20:35Z</dcterms:modified>
</cp:coreProperties>
</file>